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5"/>
  </p:notesMasterIdLst>
  <p:sldIdLst>
    <p:sldId id="264" r:id="rId5"/>
    <p:sldId id="312" r:id="rId6"/>
    <p:sldId id="313" r:id="rId7"/>
    <p:sldId id="315" r:id="rId8"/>
    <p:sldId id="314" r:id="rId9"/>
    <p:sldId id="317" r:id="rId10"/>
    <p:sldId id="316"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1" r:id="rId24"/>
    <p:sldId id="332" r:id="rId25"/>
    <p:sldId id="333" r:id="rId26"/>
    <p:sldId id="334" r:id="rId27"/>
    <p:sldId id="335" r:id="rId28"/>
    <p:sldId id="336" r:id="rId29"/>
    <p:sldId id="337" r:id="rId30"/>
    <p:sldId id="338" r:id="rId31"/>
    <p:sldId id="339" r:id="rId32"/>
    <p:sldId id="340" r:id="rId33"/>
    <p:sldId id="34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6E6E6"/>
    <a:srgbClr val="537DAA"/>
    <a:srgbClr val="F49230"/>
    <a:srgbClr val="E35C5E"/>
    <a:srgbClr val="7ABAB5"/>
    <a:srgbClr val="5EA4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3/19/2022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0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3/19/2022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3/19/2022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3/19/2022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3/19/2022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3/19/2022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2590800"/>
          </a:xfrm>
        </p:spPr>
        <p:txBody>
          <a:bodyPr anchor="t">
            <a:noAutofit/>
          </a:bodyPr>
          <a:lstStyle/>
          <a:p>
            <a:r>
              <a:rPr lang="en-US" sz="4000" dirty="0"/>
              <a:t>Airbnb property Clustering with unsupervised machine learning</a:t>
            </a:r>
            <a:br>
              <a:rPr lang="en-US" sz="4000" dirty="0"/>
            </a:br>
            <a:br>
              <a:rPr lang="en-US" sz="4000" dirty="0"/>
            </a:br>
            <a:r>
              <a:rPr lang="en-US" sz="2000" dirty="0"/>
              <a:t>Springboard Data Science Capstone Project</a:t>
            </a:r>
            <a:endParaRPr lang="en-US" sz="4000"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71130" y="4682062"/>
            <a:ext cx="8652788" cy="457201"/>
          </a:xfrm>
        </p:spPr>
        <p:txBody>
          <a:bodyPr>
            <a:normAutofit lnSpcReduction="10000"/>
          </a:bodyPr>
          <a:lstStyle/>
          <a:p>
            <a:pPr>
              <a:spcAft>
                <a:spcPts val="600"/>
              </a:spcAft>
            </a:pPr>
            <a:r>
              <a:rPr lang="en-US" sz="2400" dirty="0"/>
              <a:t>Travis Martin</a:t>
            </a: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Exploratory Data Analysis – Base Columns</a:t>
            </a:r>
          </a:p>
        </p:txBody>
      </p:sp>
      <p:pic>
        <p:nvPicPr>
          <p:cNvPr id="5" name="Picture 4" descr="A picture containing text, snow, map&#10;&#10;Description automatically generated">
            <a:extLst>
              <a:ext uri="{FF2B5EF4-FFF2-40B4-BE49-F238E27FC236}">
                <a16:creationId xmlns:a16="http://schemas.microsoft.com/office/drawing/2014/main" id="{32BFF5FC-1F40-4EF1-B968-8876158D8215}"/>
              </a:ext>
            </a:extLst>
          </p:cNvPr>
          <p:cNvPicPr>
            <a:picLocks noChangeAspect="1"/>
          </p:cNvPicPr>
          <p:nvPr/>
        </p:nvPicPr>
        <p:blipFill rotWithShape="1">
          <a:blip r:embed="rId2"/>
          <a:srcRect l="20937" t="7787" r="33594" b="173"/>
          <a:stretch/>
        </p:blipFill>
        <p:spPr>
          <a:xfrm>
            <a:off x="1247775" y="1852306"/>
            <a:ext cx="4781550" cy="4363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Table&#10;&#10;Description automatically generated">
            <a:extLst>
              <a:ext uri="{FF2B5EF4-FFF2-40B4-BE49-F238E27FC236}">
                <a16:creationId xmlns:a16="http://schemas.microsoft.com/office/drawing/2014/main" id="{05657676-9EC9-499D-B493-A6CBE9069081}"/>
              </a:ext>
            </a:extLst>
          </p:cNvPr>
          <p:cNvPicPr>
            <a:picLocks noChangeAspect="1"/>
          </p:cNvPicPr>
          <p:nvPr/>
        </p:nvPicPr>
        <p:blipFill>
          <a:blip r:embed="rId3"/>
          <a:stretch>
            <a:fillRect/>
          </a:stretch>
        </p:blipFill>
        <p:spPr>
          <a:xfrm>
            <a:off x="6514473" y="1848891"/>
            <a:ext cx="4610727" cy="4366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555C53F8-55BC-4A05-BF97-3C24C9F6756B}"/>
              </a:ext>
            </a:extLst>
          </p:cNvPr>
          <p:cNvSpPr txBox="1"/>
          <p:nvPr/>
        </p:nvSpPr>
        <p:spPr>
          <a:xfrm>
            <a:off x="1247775" y="2014194"/>
            <a:ext cx="3486150" cy="307777"/>
          </a:xfrm>
          <a:prstGeom prst="rect">
            <a:avLst/>
          </a:prstGeom>
          <a:noFill/>
        </p:spPr>
        <p:txBody>
          <a:bodyPr wrap="square" rtlCol="0">
            <a:spAutoFit/>
          </a:bodyPr>
          <a:lstStyle/>
          <a:p>
            <a:r>
              <a:rPr lang="en-US" sz="1400" dirty="0">
                <a:latin typeface="League Spartan" panose="00000800000000000000" pitchFamily="50" charset="0"/>
              </a:rPr>
              <a:t>Avg Log Price by Zip Code</a:t>
            </a:r>
          </a:p>
        </p:txBody>
      </p:sp>
    </p:spTree>
    <p:extLst>
      <p:ext uri="{BB962C8B-B14F-4D97-AF65-F5344CB8AC3E}">
        <p14:creationId xmlns:p14="http://schemas.microsoft.com/office/powerpoint/2010/main" val="3058608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1066799" y="642594"/>
            <a:ext cx="10296525" cy="1371600"/>
          </a:xfrm>
        </p:spPr>
        <p:txBody>
          <a:bodyPr/>
          <a:lstStyle/>
          <a:p>
            <a:r>
              <a:rPr lang="en-US" dirty="0"/>
              <a:t>Exploratory Data Analysis – Amenity Column</a:t>
            </a:r>
          </a:p>
        </p:txBody>
      </p:sp>
      <p:pic>
        <p:nvPicPr>
          <p:cNvPr id="9" name="Picture 8" descr="Chart, box and whisker chart&#10;&#10;Description automatically generated">
            <a:extLst>
              <a:ext uri="{FF2B5EF4-FFF2-40B4-BE49-F238E27FC236}">
                <a16:creationId xmlns:a16="http://schemas.microsoft.com/office/drawing/2014/main" id="{997AD052-55F2-4CCA-8D32-655EB49705D5}"/>
              </a:ext>
            </a:extLst>
          </p:cNvPr>
          <p:cNvPicPr>
            <a:picLocks noChangeAspect="1"/>
          </p:cNvPicPr>
          <p:nvPr/>
        </p:nvPicPr>
        <p:blipFill>
          <a:blip r:embed="rId2"/>
          <a:stretch>
            <a:fillRect/>
          </a:stretch>
        </p:blipFill>
        <p:spPr>
          <a:xfrm>
            <a:off x="1066799" y="1895267"/>
            <a:ext cx="5029201" cy="4251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Chart, box and whisker chart&#10;&#10;Description automatically generated">
            <a:extLst>
              <a:ext uri="{FF2B5EF4-FFF2-40B4-BE49-F238E27FC236}">
                <a16:creationId xmlns:a16="http://schemas.microsoft.com/office/drawing/2014/main" id="{8394CB9B-8174-4B2F-9F93-E057CBFFBDE8}"/>
              </a:ext>
            </a:extLst>
          </p:cNvPr>
          <p:cNvPicPr>
            <a:picLocks noChangeAspect="1"/>
          </p:cNvPicPr>
          <p:nvPr/>
        </p:nvPicPr>
        <p:blipFill>
          <a:blip r:embed="rId3"/>
          <a:stretch>
            <a:fillRect/>
          </a:stretch>
        </p:blipFill>
        <p:spPr>
          <a:xfrm>
            <a:off x="6334123" y="1895267"/>
            <a:ext cx="5029201" cy="4251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92597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1066799" y="642594"/>
            <a:ext cx="10296525" cy="1371600"/>
          </a:xfrm>
        </p:spPr>
        <p:txBody>
          <a:bodyPr/>
          <a:lstStyle/>
          <a:p>
            <a:r>
              <a:rPr lang="en-US" dirty="0"/>
              <a:t>Exploratory Data Analysis – Amenity Column</a:t>
            </a:r>
          </a:p>
        </p:txBody>
      </p:sp>
      <p:grpSp>
        <p:nvGrpSpPr>
          <p:cNvPr id="10" name="Group 9">
            <a:extLst>
              <a:ext uri="{FF2B5EF4-FFF2-40B4-BE49-F238E27FC236}">
                <a16:creationId xmlns:a16="http://schemas.microsoft.com/office/drawing/2014/main" id="{43C6E4A2-B37E-4BA4-B83B-238391C63D13}"/>
              </a:ext>
            </a:extLst>
          </p:cNvPr>
          <p:cNvGrpSpPr/>
          <p:nvPr/>
        </p:nvGrpSpPr>
        <p:grpSpPr>
          <a:xfrm>
            <a:off x="8048601" y="1745775"/>
            <a:ext cx="3251515" cy="4461251"/>
            <a:chOff x="7880820" y="1754155"/>
            <a:chExt cx="3319762" cy="4554890"/>
          </a:xfrm>
        </p:grpSpPr>
        <p:sp>
          <p:nvSpPr>
            <p:cNvPr id="5" name="Rectangle 4">
              <a:extLst>
                <a:ext uri="{FF2B5EF4-FFF2-40B4-BE49-F238E27FC236}">
                  <a16:creationId xmlns:a16="http://schemas.microsoft.com/office/drawing/2014/main" id="{56F5451A-C48E-42A8-A726-3BEAF74CBC68}"/>
                </a:ext>
              </a:extLst>
            </p:cNvPr>
            <p:cNvSpPr/>
            <p:nvPr/>
          </p:nvSpPr>
          <p:spPr>
            <a:xfrm>
              <a:off x="7880820" y="5841409"/>
              <a:ext cx="3319761" cy="467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with medium confidence">
              <a:extLst>
                <a:ext uri="{FF2B5EF4-FFF2-40B4-BE49-F238E27FC236}">
                  <a16:creationId xmlns:a16="http://schemas.microsoft.com/office/drawing/2014/main" id="{758E35C9-D79A-4610-B6D4-3021CDC7E8C6}"/>
                </a:ext>
              </a:extLst>
            </p:cNvPr>
            <p:cNvPicPr>
              <a:picLocks noChangeAspect="1"/>
            </p:cNvPicPr>
            <p:nvPr/>
          </p:nvPicPr>
          <p:blipFill rotWithShape="1">
            <a:blip r:embed="rId2"/>
            <a:srcRect b="30032"/>
            <a:stretch/>
          </p:blipFill>
          <p:spPr>
            <a:xfrm>
              <a:off x="7880820" y="1754155"/>
              <a:ext cx="3319761" cy="4498006"/>
            </a:xfrm>
            <a:prstGeom prst="rect">
              <a:avLst/>
            </a:prstGeom>
          </p:spPr>
        </p:pic>
      </p:grpSp>
      <p:pic>
        <p:nvPicPr>
          <p:cNvPr id="8" name="Picture 7" descr="Chart, bar chart, histogram&#10;&#10;Description automatically generated">
            <a:extLst>
              <a:ext uri="{FF2B5EF4-FFF2-40B4-BE49-F238E27FC236}">
                <a16:creationId xmlns:a16="http://schemas.microsoft.com/office/drawing/2014/main" id="{C9B8BDB6-3204-4BD8-8D22-0FD703652D6F}"/>
              </a:ext>
            </a:extLst>
          </p:cNvPr>
          <p:cNvPicPr>
            <a:picLocks noChangeAspect="1"/>
          </p:cNvPicPr>
          <p:nvPr/>
        </p:nvPicPr>
        <p:blipFill rotWithShape="1">
          <a:blip r:embed="rId3"/>
          <a:srcRect b="2055"/>
          <a:stretch/>
        </p:blipFill>
        <p:spPr>
          <a:xfrm>
            <a:off x="992154" y="1754155"/>
            <a:ext cx="6716944" cy="44612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511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1066799" y="642594"/>
            <a:ext cx="10296525" cy="1371600"/>
          </a:xfrm>
        </p:spPr>
        <p:txBody>
          <a:bodyPr/>
          <a:lstStyle/>
          <a:p>
            <a:r>
              <a:rPr lang="en-US" dirty="0"/>
              <a:t>Exploratory Data Analysis – Text Columns</a:t>
            </a:r>
          </a:p>
        </p:txBody>
      </p:sp>
      <p:pic>
        <p:nvPicPr>
          <p:cNvPr id="6" name="Picture 5" descr="Chart, histogram&#10;&#10;Description automatically generated">
            <a:extLst>
              <a:ext uri="{FF2B5EF4-FFF2-40B4-BE49-F238E27FC236}">
                <a16:creationId xmlns:a16="http://schemas.microsoft.com/office/drawing/2014/main" id="{FB10479C-28BC-4B3F-B834-A8B189C5E7EA}"/>
              </a:ext>
            </a:extLst>
          </p:cNvPr>
          <p:cNvPicPr>
            <a:picLocks noChangeAspect="1"/>
          </p:cNvPicPr>
          <p:nvPr/>
        </p:nvPicPr>
        <p:blipFill>
          <a:blip r:embed="rId2"/>
          <a:stretch>
            <a:fillRect/>
          </a:stretch>
        </p:blipFill>
        <p:spPr>
          <a:xfrm>
            <a:off x="1066799" y="1747494"/>
            <a:ext cx="10058402" cy="4386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32313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634D61A2-7D90-4FAF-BBEA-835A1799F566}"/>
              </a:ext>
            </a:extLst>
          </p:cNvPr>
          <p:cNvPicPr>
            <a:picLocks noChangeAspect="1"/>
          </p:cNvPicPr>
          <p:nvPr/>
        </p:nvPicPr>
        <p:blipFill rotWithShape="1">
          <a:blip r:embed="rId2"/>
          <a:srcRect r="16596"/>
          <a:stretch/>
        </p:blipFill>
        <p:spPr>
          <a:xfrm>
            <a:off x="1589312" y="1826085"/>
            <a:ext cx="4219107" cy="4220151"/>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1066799" y="642594"/>
            <a:ext cx="10296525" cy="1371600"/>
          </a:xfrm>
        </p:spPr>
        <p:txBody>
          <a:bodyPr/>
          <a:lstStyle/>
          <a:p>
            <a:r>
              <a:rPr lang="en-US" dirty="0"/>
              <a:t>Exploratory Data Analysis – Text Columns</a:t>
            </a:r>
          </a:p>
        </p:txBody>
      </p:sp>
      <p:pic>
        <p:nvPicPr>
          <p:cNvPr id="4" name="Picture 3">
            <a:extLst>
              <a:ext uri="{FF2B5EF4-FFF2-40B4-BE49-F238E27FC236}">
                <a16:creationId xmlns:a16="http://schemas.microsoft.com/office/drawing/2014/main" id="{EE112F86-58F9-4064-B944-FA483821949E}"/>
              </a:ext>
            </a:extLst>
          </p:cNvPr>
          <p:cNvPicPr>
            <a:picLocks noChangeAspect="1"/>
          </p:cNvPicPr>
          <p:nvPr/>
        </p:nvPicPr>
        <p:blipFill rotWithShape="1">
          <a:blip r:embed="rId3"/>
          <a:srcRect r="16596"/>
          <a:stretch/>
        </p:blipFill>
        <p:spPr>
          <a:xfrm>
            <a:off x="6383583" y="1826085"/>
            <a:ext cx="4219106" cy="4220151"/>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52644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ap&#10;&#10;Description automatically generated">
            <a:extLst>
              <a:ext uri="{FF2B5EF4-FFF2-40B4-BE49-F238E27FC236}">
                <a16:creationId xmlns:a16="http://schemas.microsoft.com/office/drawing/2014/main" id="{656D8F23-459B-4A40-8713-A54AE704C1D0}"/>
              </a:ext>
            </a:extLst>
          </p:cNvPr>
          <p:cNvPicPr>
            <a:picLocks noChangeAspect="1"/>
          </p:cNvPicPr>
          <p:nvPr/>
        </p:nvPicPr>
        <p:blipFill rotWithShape="1">
          <a:blip r:embed="rId2"/>
          <a:srcRect r="17102"/>
          <a:stretch/>
        </p:blipFill>
        <p:spPr>
          <a:xfrm>
            <a:off x="6412533" y="1830712"/>
            <a:ext cx="4357052" cy="4384694"/>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1066799" y="642594"/>
            <a:ext cx="10296525" cy="1371600"/>
          </a:xfrm>
        </p:spPr>
        <p:txBody>
          <a:bodyPr/>
          <a:lstStyle/>
          <a:p>
            <a:r>
              <a:rPr lang="en-US" dirty="0"/>
              <a:t>Exploratory Data Analysis – Text Columns</a:t>
            </a:r>
          </a:p>
        </p:txBody>
      </p:sp>
      <p:pic>
        <p:nvPicPr>
          <p:cNvPr id="5" name="Picture 4" descr="Map&#10;&#10;Description automatically generated">
            <a:extLst>
              <a:ext uri="{FF2B5EF4-FFF2-40B4-BE49-F238E27FC236}">
                <a16:creationId xmlns:a16="http://schemas.microsoft.com/office/drawing/2014/main" id="{92B0AD0A-5F55-4729-AFE9-395E3B39B5EC}"/>
              </a:ext>
            </a:extLst>
          </p:cNvPr>
          <p:cNvPicPr>
            <a:picLocks noChangeAspect="1"/>
          </p:cNvPicPr>
          <p:nvPr/>
        </p:nvPicPr>
        <p:blipFill rotWithShape="1">
          <a:blip r:embed="rId3"/>
          <a:srcRect r="17277"/>
          <a:stretch/>
        </p:blipFill>
        <p:spPr>
          <a:xfrm>
            <a:off x="1575135" y="1811203"/>
            <a:ext cx="4357052" cy="4394008"/>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7463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E6A3B6BE-C1B5-464F-82B0-FC2505EE120E}"/>
              </a:ext>
            </a:extLst>
          </p:cNvPr>
          <p:cNvPicPr>
            <a:picLocks noChangeAspect="1"/>
          </p:cNvPicPr>
          <p:nvPr/>
        </p:nvPicPr>
        <p:blipFill rotWithShape="1">
          <a:blip r:embed="rId2"/>
          <a:srcRect r="17670"/>
          <a:stretch/>
        </p:blipFill>
        <p:spPr>
          <a:xfrm>
            <a:off x="1575137" y="1811203"/>
            <a:ext cx="4336360" cy="4394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1066799" y="642594"/>
            <a:ext cx="10296525" cy="1371600"/>
          </a:xfrm>
        </p:spPr>
        <p:txBody>
          <a:bodyPr/>
          <a:lstStyle/>
          <a:p>
            <a:r>
              <a:rPr lang="en-US" dirty="0"/>
              <a:t>Exploratory Data Analysis – Text Columns</a:t>
            </a:r>
          </a:p>
        </p:txBody>
      </p:sp>
      <p:pic>
        <p:nvPicPr>
          <p:cNvPr id="4" name="Picture 3" descr="Text, table&#10;&#10;Description automatically generated with medium confidence">
            <a:extLst>
              <a:ext uri="{FF2B5EF4-FFF2-40B4-BE49-F238E27FC236}">
                <a16:creationId xmlns:a16="http://schemas.microsoft.com/office/drawing/2014/main" id="{91708936-59A9-428C-8988-99BEFBF78051}"/>
              </a:ext>
            </a:extLst>
          </p:cNvPr>
          <p:cNvPicPr>
            <a:picLocks noChangeAspect="1"/>
          </p:cNvPicPr>
          <p:nvPr/>
        </p:nvPicPr>
        <p:blipFill>
          <a:blip r:embed="rId3"/>
          <a:stretch>
            <a:fillRect/>
          </a:stretch>
        </p:blipFill>
        <p:spPr>
          <a:xfrm>
            <a:off x="6549160" y="1811203"/>
            <a:ext cx="3669828" cy="4394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6142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538C5483-2972-4DE6-8531-05DE12AC6929}"/>
              </a:ext>
            </a:extLst>
          </p:cNvPr>
          <p:cNvSpPr>
            <a:spLocks noGrp="1"/>
          </p:cNvSpPr>
          <p:nvPr>
            <p:ph idx="1"/>
          </p:nvPr>
        </p:nvSpPr>
        <p:spPr>
          <a:xfrm>
            <a:off x="1066800" y="2103120"/>
            <a:ext cx="7028576" cy="3849624"/>
          </a:xfrm>
        </p:spPr>
        <p:txBody>
          <a:bodyPr/>
          <a:lstStyle/>
          <a:p>
            <a:r>
              <a:rPr lang="en-US" dirty="0"/>
              <a:t>Preprocessing in preparation for unsupervised clustering with KMeans for this dataset involved the following actions:</a:t>
            </a:r>
          </a:p>
          <a:p>
            <a:pPr lvl="1"/>
            <a:r>
              <a:rPr lang="en-US" dirty="0"/>
              <a:t>Dropping unneeded columns like "</a:t>
            </a:r>
            <a:r>
              <a:rPr lang="en-US" dirty="0" err="1"/>
              <a:t>neighbourhood</a:t>
            </a:r>
            <a:r>
              <a:rPr lang="en-US" dirty="0"/>
              <a:t>" (redundant with </a:t>
            </a:r>
            <a:r>
              <a:rPr lang="en-US" dirty="0" err="1"/>
              <a:t>zipcode</a:t>
            </a:r>
            <a:r>
              <a:rPr lang="en-US" dirty="0"/>
              <a:t>) and "id" (unique identifier unnecessary for prediction)</a:t>
            </a:r>
          </a:p>
          <a:p>
            <a:pPr lvl="1"/>
            <a:r>
              <a:rPr lang="en-US" dirty="0"/>
              <a:t>Trimming down "</a:t>
            </a:r>
            <a:r>
              <a:rPr lang="en-US" dirty="0" err="1"/>
              <a:t>property_type</a:t>
            </a:r>
            <a:r>
              <a:rPr lang="en-US" dirty="0"/>
              <a:t>" entries to just the top 6 most common (Apartment, House, Loft, Townhouse, Condominium, and Other). This involved re-casting rare types like "cabin", "yurt" and "villa" to "Other".</a:t>
            </a:r>
          </a:p>
          <a:p>
            <a:pPr lvl="1"/>
            <a:r>
              <a:rPr lang="en-US" dirty="0"/>
              <a:t>Converting '</a:t>
            </a:r>
            <a:r>
              <a:rPr lang="en-US" dirty="0" err="1"/>
              <a:t>bed_type</a:t>
            </a:r>
            <a:r>
              <a:rPr lang="en-US" dirty="0"/>
              <a:t>', a categorical column with 5 categories to a simple '</a:t>
            </a:r>
            <a:r>
              <a:rPr lang="en-US" dirty="0" err="1"/>
              <a:t>real_bed</a:t>
            </a:r>
            <a:r>
              <a:rPr lang="en-US" dirty="0"/>
              <a:t>' 0/1 column. (Real bed accounted for over 98% of records)</a:t>
            </a:r>
          </a:p>
          <a:p>
            <a:pPr lvl="1"/>
            <a:r>
              <a:rPr lang="en-US" dirty="0"/>
              <a:t>Re-classing the 10 properties with "super_strict_30" or "super_strict_60" as their cancellation policy to simply "strict", cutting out the need for 2 dummy columns.</a:t>
            </a:r>
          </a:p>
          <a:p>
            <a:r>
              <a:rPr lang="en-US" dirty="0"/>
              <a:t>After this process was complete, I was left with a total of </a:t>
            </a:r>
            <a:r>
              <a:rPr lang="en-US" b="1" dirty="0"/>
              <a:t>94 numerical feature columns.</a:t>
            </a:r>
            <a:endParaRPr lang="en-US" dirty="0"/>
          </a:p>
        </p:txBody>
      </p:sp>
      <p:pic>
        <p:nvPicPr>
          <p:cNvPr id="6" name="Picture 2">
            <a:extLst>
              <a:ext uri="{FF2B5EF4-FFF2-40B4-BE49-F238E27FC236}">
                <a16:creationId xmlns:a16="http://schemas.microsoft.com/office/drawing/2014/main" id="{55A9CAB8-2C49-4A3F-9EA6-287AB14A26D9}"/>
              </a:ext>
            </a:extLst>
          </p:cNvPr>
          <p:cNvPicPr>
            <a:picLocks noChangeAspect="1" noChangeArrowheads="1"/>
          </p:cNvPicPr>
          <p:nvPr/>
        </p:nvPicPr>
        <p:blipFill>
          <a:blip r:embed="rId2"/>
          <a:srcRect/>
          <a:stretch/>
        </p:blipFill>
        <p:spPr bwMode="auto">
          <a:xfrm>
            <a:off x="8598715" y="1640563"/>
            <a:ext cx="2879586" cy="4312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49844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538C5483-2972-4DE6-8531-05DE12AC6929}"/>
              </a:ext>
            </a:extLst>
          </p:cNvPr>
          <p:cNvSpPr>
            <a:spLocks noGrp="1"/>
          </p:cNvSpPr>
          <p:nvPr>
            <p:ph idx="1"/>
          </p:nvPr>
        </p:nvSpPr>
        <p:spPr>
          <a:xfrm>
            <a:off x="1099592" y="1875586"/>
            <a:ext cx="7146022" cy="1814539"/>
          </a:xfrm>
        </p:spPr>
        <p:txBody>
          <a:bodyPr>
            <a:normAutofit/>
          </a:bodyPr>
          <a:lstStyle/>
          <a:p>
            <a:pPr marL="0" indent="0">
              <a:buNone/>
            </a:pPr>
            <a:r>
              <a:rPr lang="en-US" dirty="0"/>
              <a:t>Ran the following in parallel using a Pipeline object:</a:t>
            </a:r>
          </a:p>
          <a:p>
            <a:r>
              <a:rPr lang="en-US" dirty="0"/>
              <a:t>Scaling the data using StandardScaler()</a:t>
            </a:r>
          </a:p>
          <a:p>
            <a:r>
              <a:rPr lang="en-US" dirty="0"/>
              <a:t>Feature reduction using Principal Component Analysis</a:t>
            </a:r>
          </a:p>
          <a:p>
            <a:pPr lvl="1"/>
            <a:r>
              <a:rPr lang="en-US" dirty="0"/>
              <a:t>Necessary because of the high correlations between some variables</a:t>
            </a:r>
          </a:p>
          <a:p>
            <a:pPr lvl="1"/>
            <a:r>
              <a:rPr lang="en-US" dirty="0"/>
              <a:t>Used % of explained variance chart and Kneed to optimize (25 principal components)</a:t>
            </a:r>
          </a:p>
          <a:p>
            <a:endParaRPr lang="en-US" dirty="0"/>
          </a:p>
          <a:p>
            <a:endParaRPr lang="en-US" dirty="0"/>
          </a:p>
          <a:p>
            <a:endParaRPr lang="en-US" dirty="0"/>
          </a:p>
        </p:txBody>
      </p:sp>
      <p:pic>
        <p:nvPicPr>
          <p:cNvPr id="6" name="Picture 2">
            <a:extLst>
              <a:ext uri="{FF2B5EF4-FFF2-40B4-BE49-F238E27FC236}">
                <a16:creationId xmlns:a16="http://schemas.microsoft.com/office/drawing/2014/main" id="{55A9CAB8-2C49-4A3F-9EA6-287AB14A26D9}"/>
              </a:ext>
            </a:extLst>
          </p:cNvPr>
          <p:cNvPicPr>
            <a:picLocks noChangeAspect="1" noChangeArrowheads="1"/>
          </p:cNvPicPr>
          <p:nvPr/>
        </p:nvPicPr>
        <p:blipFill>
          <a:blip r:embed="rId2"/>
          <a:srcRect/>
          <a:stretch/>
        </p:blipFill>
        <p:spPr bwMode="auto">
          <a:xfrm>
            <a:off x="8531603" y="2014194"/>
            <a:ext cx="2879586" cy="36009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Text&#10;&#10;Description automatically generated with low confidence">
            <a:extLst>
              <a:ext uri="{FF2B5EF4-FFF2-40B4-BE49-F238E27FC236}">
                <a16:creationId xmlns:a16="http://schemas.microsoft.com/office/drawing/2014/main" id="{9606DFEC-CEFB-408B-A15B-01ACE92048AD}"/>
              </a:ext>
            </a:extLst>
          </p:cNvPr>
          <p:cNvPicPr>
            <a:picLocks noChangeAspect="1"/>
          </p:cNvPicPr>
          <p:nvPr/>
        </p:nvPicPr>
        <p:blipFill>
          <a:blip r:embed="rId3"/>
          <a:stretch>
            <a:fillRect/>
          </a:stretch>
        </p:blipFill>
        <p:spPr>
          <a:xfrm>
            <a:off x="1961783" y="3750414"/>
            <a:ext cx="5361992" cy="24649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8360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Modeling – KMeans Clustering</a:t>
            </a:r>
          </a:p>
        </p:txBody>
      </p:sp>
      <p:sp>
        <p:nvSpPr>
          <p:cNvPr id="3" name="Content Placeholder 2">
            <a:extLst>
              <a:ext uri="{FF2B5EF4-FFF2-40B4-BE49-F238E27FC236}">
                <a16:creationId xmlns:a16="http://schemas.microsoft.com/office/drawing/2014/main" id="{538C5483-2972-4DE6-8531-05DE12AC6929}"/>
              </a:ext>
            </a:extLst>
          </p:cNvPr>
          <p:cNvSpPr>
            <a:spLocks noGrp="1"/>
          </p:cNvSpPr>
          <p:nvPr>
            <p:ph idx="1"/>
          </p:nvPr>
        </p:nvSpPr>
        <p:spPr>
          <a:xfrm>
            <a:off x="1066800" y="2103120"/>
            <a:ext cx="7146022" cy="816249"/>
          </a:xfrm>
        </p:spPr>
        <p:txBody>
          <a:bodyPr>
            <a:normAutofit/>
          </a:bodyPr>
          <a:lstStyle/>
          <a:p>
            <a:pPr marL="0" indent="0">
              <a:buNone/>
            </a:pPr>
            <a:r>
              <a:rPr lang="en-US" dirty="0"/>
              <a:t>First step was tuning # of clusters:</a:t>
            </a:r>
          </a:p>
          <a:p>
            <a:r>
              <a:rPr lang="en-US" dirty="0"/>
              <a:t>Used chart of SSE vs cluster # and Kneed to optimize (5 clusters)</a:t>
            </a:r>
          </a:p>
          <a:p>
            <a:pPr marL="0" indent="0">
              <a:buNone/>
            </a:pPr>
            <a:endParaRPr lang="en-US" dirty="0"/>
          </a:p>
        </p:txBody>
      </p:sp>
      <p:pic>
        <p:nvPicPr>
          <p:cNvPr id="6" name="Picture 2">
            <a:extLst>
              <a:ext uri="{FF2B5EF4-FFF2-40B4-BE49-F238E27FC236}">
                <a16:creationId xmlns:a16="http://schemas.microsoft.com/office/drawing/2014/main" id="{55A9CAB8-2C49-4A3F-9EA6-287AB14A26D9}"/>
              </a:ext>
            </a:extLst>
          </p:cNvPr>
          <p:cNvPicPr>
            <a:picLocks noChangeAspect="1" noChangeArrowheads="1"/>
          </p:cNvPicPr>
          <p:nvPr/>
        </p:nvPicPr>
        <p:blipFill>
          <a:blip r:embed="rId2"/>
          <a:srcRect/>
          <a:stretch/>
        </p:blipFill>
        <p:spPr bwMode="auto">
          <a:xfrm>
            <a:off x="8598715" y="1640563"/>
            <a:ext cx="2879586" cy="4312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Chart, line chart&#10;&#10;Description automatically generated">
            <a:extLst>
              <a:ext uri="{FF2B5EF4-FFF2-40B4-BE49-F238E27FC236}">
                <a16:creationId xmlns:a16="http://schemas.microsoft.com/office/drawing/2014/main" id="{6FDF0C16-7DE6-4B8F-A772-BCDF677BB41E}"/>
              </a:ext>
            </a:extLst>
          </p:cNvPr>
          <p:cNvPicPr>
            <a:picLocks noChangeAspect="1"/>
          </p:cNvPicPr>
          <p:nvPr/>
        </p:nvPicPr>
        <p:blipFill>
          <a:blip r:embed="rId3"/>
          <a:stretch>
            <a:fillRect/>
          </a:stretch>
        </p:blipFill>
        <p:spPr>
          <a:xfrm>
            <a:off x="1791438" y="3199635"/>
            <a:ext cx="5696745" cy="2753109"/>
          </a:xfrm>
          <a:prstGeom prst="rect">
            <a:avLst/>
          </a:prstGeom>
          <a:solidFill>
            <a:srgbClr val="FFFFFF">
              <a:shade val="85000"/>
            </a:srgbClr>
          </a:solidFill>
          <a:ln w="38100" cap="sq">
            <a:solidFill>
              <a:srgbClr val="F2F2F2"/>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0680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a:t>Problem Statement</a:t>
            </a:r>
            <a:endParaRPr lang="en-US" dirty="0"/>
          </a:p>
        </p:txBody>
      </p:sp>
      <p:pic>
        <p:nvPicPr>
          <p:cNvPr id="5" name="Picture 4" descr="Logo&#10;&#10;Description automatically generated">
            <a:extLst>
              <a:ext uri="{FF2B5EF4-FFF2-40B4-BE49-F238E27FC236}">
                <a16:creationId xmlns:a16="http://schemas.microsoft.com/office/drawing/2014/main" id="{D3C7C105-4441-401A-89F3-213A59044E2C}"/>
              </a:ext>
            </a:extLst>
          </p:cNvPr>
          <p:cNvPicPr>
            <a:picLocks noChangeAspect="1"/>
          </p:cNvPicPr>
          <p:nvPr/>
        </p:nvPicPr>
        <p:blipFill>
          <a:blip r:embed="rId4"/>
          <a:stretch>
            <a:fillRect/>
          </a:stretch>
        </p:blipFill>
        <p:spPr>
          <a:xfrm>
            <a:off x="6484778" y="833254"/>
            <a:ext cx="5087816" cy="1589942"/>
          </a:xfrm>
          <a:prstGeom prst="rect">
            <a:avLst/>
          </a:prstGeom>
        </p:spPr>
      </p:pic>
      <p:sp>
        <p:nvSpPr>
          <p:cNvPr id="7" name="Content Placeholder 6">
            <a:extLst>
              <a:ext uri="{FF2B5EF4-FFF2-40B4-BE49-F238E27FC236}">
                <a16:creationId xmlns:a16="http://schemas.microsoft.com/office/drawing/2014/main" id="{93D52155-58A0-421F-A37F-1D4C23AF887B}"/>
              </a:ext>
            </a:extLst>
          </p:cNvPr>
          <p:cNvSpPr>
            <a:spLocks noGrp="1"/>
          </p:cNvSpPr>
          <p:nvPr>
            <p:ph idx="1"/>
          </p:nvPr>
        </p:nvSpPr>
        <p:spPr>
          <a:xfrm>
            <a:off x="1097280" y="1628225"/>
            <a:ext cx="10058400" cy="3849624"/>
          </a:xfrm>
        </p:spPr>
        <p:txBody>
          <a:bodyPr/>
          <a:lstStyle/>
          <a:p>
            <a:pPr marL="0" indent="0">
              <a:buNone/>
            </a:pPr>
            <a:r>
              <a:rPr lang="en-US" dirty="0"/>
              <a:t>Stakeholder: </a:t>
            </a:r>
            <a:r>
              <a:rPr lang="en-US" dirty="0" err="1"/>
              <a:t>airbnb</a:t>
            </a:r>
            <a:endParaRPr lang="en-US" dirty="0"/>
          </a:p>
          <a:p>
            <a:r>
              <a:rPr lang="en-US" dirty="0"/>
              <a:t>Vacation rental company founded in 2008</a:t>
            </a:r>
          </a:p>
          <a:p>
            <a:r>
              <a:rPr lang="en-US" dirty="0"/>
              <a:t>Robust system of property and user ratings</a:t>
            </a:r>
          </a:p>
          <a:p>
            <a:r>
              <a:rPr lang="en-US" dirty="0"/>
              <a:t>Grown to over 7M listings in 100,000 cities worldwide</a:t>
            </a:r>
          </a:p>
          <a:p>
            <a:endParaRPr lang="en-US" dirty="0"/>
          </a:p>
          <a:p>
            <a:pPr marL="0" indent="0">
              <a:buNone/>
            </a:pPr>
            <a:r>
              <a:rPr lang="en-US" dirty="0"/>
              <a:t>Business Problem</a:t>
            </a:r>
          </a:p>
          <a:p>
            <a:pPr marL="0" indent="0">
              <a:buNone/>
            </a:pPr>
            <a:r>
              <a:rPr lang="en-US" dirty="0"/>
              <a:t>The purpose of this project is to identify meaningful clusters of Airbnb properties based on more than just physical location, and to provide Airbnb with recommendations on how to leverage the resulting clusters. </a:t>
            </a:r>
          </a:p>
          <a:p>
            <a:pPr marL="0" indent="0">
              <a:buNone/>
            </a:pPr>
            <a:r>
              <a:rPr lang="en-US" dirty="0"/>
              <a:t>For this analysis, I used owner-provided features, amenities lists, and text descriptions, along with Natural Language Processing and an unsupervised clustering model (KMeans) to group similar properties.</a:t>
            </a:r>
          </a:p>
        </p:txBody>
      </p:sp>
    </p:spTree>
    <p:extLst>
      <p:ext uri="{BB962C8B-B14F-4D97-AF65-F5344CB8AC3E}">
        <p14:creationId xmlns:p14="http://schemas.microsoft.com/office/powerpoint/2010/main" val="3192257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5" name="Rectangle 74">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77" name="Rectangle 76">
            <a:extLst>
              <a:ext uri="{FF2B5EF4-FFF2-40B4-BE49-F238E27FC236}">
                <a16:creationId xmlns:a16="http://schemas.microsoft.com/office/drawing/2014/main" id="{62E3493C-9EE5-40C5-9902-4A0416374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93C2DD8-0EC6-4B41-91E6-4A8E336AF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a:extLst>
              <a:ext uri="{FF2B5EF4-FFF2-40B4-BE49-F238E27FC236}">
                <a16:creationId xmlns:a16="http://schemas.microsoft.com/office/drawing/2014/main" id="{83AC98BE-805F-4DCB-A41B-574DE91D9952}"/>
              </a:ext>
            </a:extLst>
          </p:cNvPr>
          <p:cNvPicPr>
            <a:picLocks noChangeAspect="1" noChangeArrowheads="1"/>
          </p:cNvPicPr>
          <p:nvPr/>
        </p:nvPicPr>
        <p:blipFill rotWithShape="1">
          <a:blip r:embed="rId2"/>
          <a:srcRect l="3041" r="3041"/>
          <a:stretch/>
        </p:blipFill>
        <p:spPr bwMode="auto">
          <a:xfrm>
            <a:off x="234696" y="237744"/>
            <a:ext cx="3996183" cy="638251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81" name="Rectangle 80">
            <a:extLst>
              <a:ext uri="{FF2B5EF4-FFF2-40B4-BE49-F238E27FC236}">
                <a16:creationId xmlns:a16="http://schemas.microsoft.com/office/drawing/2014/main" id="{D5E3F933-FC69-4374-A35F-CF403653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494" y="374904"/>
            <a:ext cx="7440649"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4965192" y="642593"/>
            <a:ext cx="6280826" cy="1746504"/>
          </a:xfrm>
        </p:spPr>
        <p:txBody>
          <a:bodyPr vert="horz" lIns="91440" tIns="45720" rIns="91440" bIns="45720" rtlCol="0" anchor="ctr">
            <a:normAutofit/>
          </a:bodyPr>
          <a:lstStyle/>
          <a:p>
            <a:r>
              <a:rPr lang="en-US" sz="4800" dirty="0"/>
              <a:t>Modeling – KMeans Clustering</a:t>
            </a:r>
          </a:p>
        </p:txBody>
      </p:sp>
      <p:sp>
        <p:nvSpPr>
          <p:cNvPr id="3" name="Content Placeholder 2">
            <a:extLst>
              <a:ext uri="{FF2B5EF4-FFF2-40B4-BE49-F238E27FC236}">
                <a16:creationId xmlns:a16="http://schemas.microsoft.com/office/drawing/2014/main" id="{6A9AABC5-76C9-420A-A956-77BBA85F663D}"/>
              </a:ext>
            </a:extLst>
          </p:cNvPr>
          <p:cNvSpPr>
            <a:spLocks noGrp="1"/>
          </p:cNvSpPr>
          <p:nvPr>
            <p:ph sz="half" idx="1"/>
          </p:nvPr>
        </p:nvSpPr>
        <p:spPr>
          <a:xfrm>
            <a:off x="4965191" y="2386583"/>
            <a:ext cx="6578059" cy="3828823"/>
          </a:xfrm>
        </p:spPr>
        <p:txBody>
          <a:bodyPr vert="horz" lIns="91440" tIns="45720" rIns="91440" bIns="45720" rtlCol="0">
            <a:normAutofit fontScale="85000" lnSpcReduction="10000"/>
          </a:bodyPr>
          <a:lstStyle/>
          <a:p>
            <a:r>
              <a:rPr lang="en-US" dirty="0"/>
              <a:t>Fit the model to the data using optimal parameters </a:t>
            </a:r>
          </a:p>
          <a:p>
            <a:r>
              <a:rPr lang="en-US" dirty="0"/>
              <a:t>Silhouette score (measure of intra-cluster density and cluster separation) was 0.152 for this clustering model. With a scale of possible values between -1 and 1, this was an acceptably positive result. </a:t>
            </a:r>
          </a:p>
          <a:p>
            <a:pPr marL="0" indent="0">
              <a:lnSpc>
                <a:spcPct val="160000"/>
              </a:lnSpc>
              <a:buNone/>
            </a:pPr>
            <a:r>
              <a:rPr lang="en-US" dirty="0"/>
              <a:t>The distribution of properties between the new clusters was as follows:</a:t>
            </a:r>
          </a:p>
          <a:p>
            <a:pPr lvl="1"/>
            <a:r>
              <a:rPr lang="en-US" dirty="0"/>
              <a:t>Cluster 0 -  4279</a:t>
            </a:r>
          </a:p>
          <a:p>
            <a:pPr lvl="1"/>
            <a:r>
              <a:rPr lang="en-US" dirty="0"/>
              <a:t>Cluster 1 -  4734</a:t>
            </a:r>
          </a:p>
          <a:p>
            <a:pPr lvl="1"/>
            <a:r>
              <a:rPr lang="en-US" dirty="0"/>
              <a:t>Cluster 2 -  2479</a:t>
            </a:r>
          </a:p>
          <a:p>
            <a:pPr lvl="1"/>
            <a:r>
              <a:rPr lang="en-US" dirty="0"/>
              <a:t>Cluster 3 -  1279</a:t>
            </a:r>
          </a:p>
          <a:p>
            <a:pPr lvl="1"/>
            <a:r>
              <a:rPr lang="en-US" dirty="0"/>
              <a:t>Cluster 4 -  3471</a:t>
            </a:r>
          </a:p>
          <a:p>
            <a:pPr marL="274320" lvl="1" indent="0">
              <a:buNone/>
            </a:pPr>
            <a:endParaRPr lang="en-US" dirty="0"/>
          </a:p>
          <a:p>
            <a:r>
              <a:rPr lang="en-US" dirty="0"/>
              <a:t>Assigned returned cluster labels to original dataset</a:t>
            </a:r>
          </a:p>
        </p:txBody>
      </p:sp>
    </p:spTree>
    <p:extLst>
      <p:ext uri="{BB962C8B-B14F-4D97-AF65-F5344CB8AC3E}">
        <p14:creationId xmlns:p14="http://schemas.microsoft.com/office/powerpoint/2010/main" val="2168152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Results Interpretation</a:t>
            </a:r>
          </a:p>
        </p:txBody>
      </p:sp>
      <p:pic>
        <p:nvPicPr>
          <p:cNvPr id="5" name="Content Placeholder 4" descr="Chart, bar chart&#10;&#10;Description automatically generated">
            <a:extLst>
              <a:ext uri="{FF2B5EF4-FFF2-40B4-BE49-F238E27FC236}">
                <a16:creationId xmlns:a16="http://schemas.microsoft.com/office/drawing/2014/main" id="{985317D1-BDCC-4C1F-9B0D-ACFC0C6EB319}"/>
              </a:ext>
            </a:extLst>
          </p:cNvPr>
          <p:cNvPicPr>
            <a:picLocks noGrp="1" noChangeAspect="1"/>
          </p:cNvPicPr>
          <p:nvPr>
            <p:ph idx="1"/>
          </p:nvPr>
        </p:nvPicPr>
        <p:blipFill>
          <a:blip r:embed="rId2"/>
          <a:stretch>
            <a:fillRect/>
          </a:stretch>
        </p:blipFill>
        <p:spPr>
          <a:xfrm>
            <a:off x="1137848" y="1785816"/>
            <a:ext cx="4712445" cy="437891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Chart, bar chart&#10;&#10;Description automatically generated">
            <a:extLst>
              <a:ext uri="{FF2B5EF4-FFF2-40B4-BE49-F238E27FC236}">
                <a16:creationId xmlns:a16="http://schemas.microsoft.com/office/drawing/2014/main" id="{AC86839F-A16A-42D6-9801-63192B602008}"/>
              </a:ext>
            </a:extLst>
          </p:cNvPr>
          <p:cNvPicPr>
            <a:picLocks noChangeAspect="1"/>
          </p:cNvPicPr>
          <p:nvPr/>
        </p:nvPicPr>
        <p:blipFill>
          <a:blip r:embed="rId3"/>
          <a:stretch>
            <a:fillRect/>
          </a:stretch>
        </p:blipFill>
        <p:spPr>
          <a:xfrm>
            <a:off x="6341709" y="1785816"/>
            <a:ext cx="4600479" cy="437891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2781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Results Interpretation</a:t>
            </a:r>
          </a:p>
        </p:txBody>
      </p:sp>
      <p:pic>
        <p:nvPicPr>
          <p:cNvPr id="7" name="Picture 6" descr="Chart, bar chart&#10;&#10;Description automatically generated">
            <a:extLst>
              <a:ext uri="{FF2B5EF4-FFF2-40B4-BE49-F238E27FC236}">
                <a16:creationId xmlns:a16="http://schemas.microsoft.com/office/drawing/2014/main" id="{50CBEB64-95C9-496D-9B58-D0844693EFAA}"/>
              </a:ext>
            </a:extLst>
          </p:cNvPr>
          <p:cNvPicPr>
            <a:picLocks noChangeAspect="1"/>
          </p:cNvPicPr>
          <p:nvPr/>
        </p:nvPicPr>
        <p:blipFill>
          <a:blip r:embed="rId2"/>
          <a:stretch>
            <a:fillRect/>
          </a:stretch>
        </p:blipFill>
        <p:spPr>
          <a:xfrm>
            <a:off x="2251131" y="1806264"/>
            <a:ext cx="7347158" cy="4409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3436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Results Interpretation</a:t>
            </a:r>
          </a:p>
        </p:txBody>
      </p:sp>
      <p:pic>
        <p:nvPicPr>
          <p:cNvPr id="7" name="Picture 6">
            <a:extLst>
              <a:ext uri="{FF2B5EF4-FFF2-40B4-BE49-F238E27FC236}">
                <a16:creationId xmlns:a16="http://schemas.microsoft.com/office/drawing/2014/main" id="{50CBEB64-95C9-496D-9B58-D0844693EFAA}"/>
              </a:ext>
            </a:extLst>
          </p:cNvPr>
          <p:cNvPicPr>
            <a:picLocks noChangeAspect="1"/>
          </p:cNvPicPr>
          <p:nvPr/>
        </p:nvPicPr>
        <p:blipFill>
          <a:blip r:embed="rId2"/>
          <a:srcRect/>
          <a:stretch/>
        </p:blipFill>
        <p:spPr>
          <a:xfrm>
            <a:off x="2258872" y="1806264"/>
            <a:ext cx="7331676" cy="4409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0515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B064D9-0CD4-4D00-BCD2-CC5673FD08C2}"/>
              </a:ext>
            </a:extLst>
          </p:cNvPr>
          <p:cNvSpPr/>
          <p:nvPr/>
        </p:nvSpPr>
        <p:spPr>
          <a:xfrm>
            <a:off x="1371600" y="1828800"/>
            <a:ext cx="4743204" cy="3909462"/>
          </a:xfrm>
          <a:prstGeom prst="rect">
            <a:avLst/>
          </a:prstGeom>
          <a:solidFill>
            <a:schemeClr val="bg1">
              <a:lumMod val="95000"/>
            </a:schemeClr>
          </a:solidFill>
          <a:ln w="38100">
            <a:solidFill>
              <a:srgbClr val="5EA454"/>
            </a:solidFill>
          </a:ln>
          <a:effectLst>
            <a:outerShdw blurRad="54991" dist="17780" dir="5400000" algn="ctr">
              <a:srgbClr val="000000">
                <a:alpha val="40000"/>
              </a:srgbClr>
            </a:outerShdw>
          </a:effectLst>
          <a:scene3d>
            <a:camera prst="orthographicFront">
              <a:rot lat="0" lon="0" rev="0"/>
            </a:camera>
            <a:lightRig rig="brightRoom" dir="t">
              <a:rot lat="0" lon="0" rev="7200000"/>
            </a:lightRig>
          </a:scene3d>
          <a:sp3d prstMaterial="metal">
            <a:bevelT w="254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normAutofit/>
          </a:bodyPr>
          <a:lstStyle/>
          <a:p>
            <a:r>
              <a:rPr lang="en-US" sz="3600" dirty="0"/>
              <a:t>Cluster 0 – “Location Over Amenities”</a:t>
            </a:r>
          </a:p>
        </p:txBody>
      </p:sp>
      <p:pic>
        <p:nvPicPr>
          <p:cNvPr id="7" name="Picture 6">
            <a:extLst>
              <a:ext uri="{FF2B5EF4-FFF2-40B4-BE49-F238E27FC236}">
                <a16:creationId xmlns:a16="http://schemas.microsoft.com/office/drawing/2014/main" id="{50CBEB64-95C9-496D-9B58-D0844693EFAA}"/>
              </a:ext>
            </a:extLst>
          </p:cNvPr>
          <p:cNvPicPr>
            <a:picLocks noChangeAspect="1"/>
          </p:cNvPicPr>
          <p:nvPr/>
        </p:nvPicPr>
        <p:blipFill rotWithShape="1">
          <a:blip r:embed="rId2"/>
          <a:srcRect l="18497" t="6194" r="19943" b="1510"/>
          <a:stretch/>
        </p:blipFill>
        <p:spPr>
          <a:xfrm>
            <a:off x="6858000" y="1828800"/>
            <a:ext cx="4459765" cy="3909462"/>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2">
            <a:extLst>
              <a:ext uri="{FF2B5EF4-FFF2-40B4-BE49-F238E27FC236}">
                <a16:creationId xmlns:a16="http://schemas.microsoft.com/office/drawing/2014/main" id="{EE30310A-A9FD-4D4B-9F5C-20A17DC43442}"/>
              </a:ext>
            </a:extLst>
          </p:cNvPr>
          <p:cNvSpPr>
            <a:spLocks noGrp="1"/>
          </p:cNvSpPr>
          <p:nvPr>
            <p:ph idx="1"/>
          </p:nvPr>
        </p:nvSpPr>
        <p:spPr>
          <a:xfrm>
            <a:off x="1432249" y="2388283"/>
            <a:ext cx="4621906" cy="2790495"/>
          </a:xfrm>
        </p:spPr>
        <p:txBody>
          <a:bodyPr>
            <a:normAutofit/>
          </a:bodyPr>
          <a:lstStyle/>
          <a:p>
            <a:r>
              <a:rPr lang="en-US" sz="1300" dirty="0"/>
              <a:t>99% Manhattan</a:t>
            </a:r>
          </a:p>
          <a:p>
            <a:r>
              <a:rPr lang="en-US" sz="1300" dirty="0"/>
              <a:t>Last in Avg # of Amenities</a:t>
            </a:r>
          </a:p>
          <a:p>
            <a:r>
              <a:rPr lang="en-US" sz="1300" dirty="0"/>
              <a:t>Lowest Avg # Accommodated</a:t>
            </a:r>
          </a:p>
          <a:p>
            <a:r>
              <a:rPr lang="en-US" sz="1300" dirty="0"/>
              <a:t>Least kid-friendly, least pet-friendly</a:t>
            </a:r>
          </a:p>
          <a:p>
            <a:r>
              <a:rPr lang="en-US" sz="1300" dirty="0"/>
              <a:t>Middle of the pack on average price</a:t>
            </a:r>
          </a:p>
          <a:p>
            <a:r>
              <a:rPr lang="en-US" sz="1300" dirty="0"/>
              <a:t>Most "small" words, "proximity" words, "nightlife" words, and "negative" words</a:t>
            </a:r>
          </a:p>
          <a:p>
            <a:r>
              <a:rPr lang="en-US" sz="1300" dirty="0"/>
              <a:t>Fewest "nature" words, "family" words, and "safety" words</a:t>
            </a:r>
          </a:p>
          <a:p>
            <a:endParaRPr lang="en-US" dirty="0"/>
          </a:p>
        </p:txBody>
      </p:sp>
    </p:spTree>
    <p:extLst>
      <p:ext uri="{BB962C8B-B14F-4D97-AF65-F5344CB8AC3E}">
        <p14:creationId xmlns:p14="http://schemas.microsoft.com/office/powerpoint/2010/main" val="432397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normAutofit/>
          </a:bodyPr>
          <a:lstStyle/>
          <a:p>
            <a:r>
              <a:rPr lang="en-US" sz="3600" dirty="0"/>
              <a:t>Cluster 1 – “Fully-loaded with Amenities”</a:t>
            </a:r>
          </a:p>
        </p:txBody>
      </p:sp>
      <p:pic>
        <p:nvPicPr>
          <p:cNvPr id="7" name="Picture 6">
            <a:extLst>
              <a:ext uri="{FF2B5EF4-FFF2-40B4-BE49-F238E27FC236}">
                <a16:creationId xmlns:a16="http://schemas.microsoft.com/office/drawing/2014/main" id="{50CBEB64-95C9-496D-9B58-D0844693EFAA}"/>
              </a:ext>
            </a:extLst>
          </p:cNvPr>
          <p:cNvPicPr>
            <a:picLocks noChangeAspect="1"/>
          </p:cNvPicPr>
          <p:nvPr/>
        </p:nvPicPr>
        <p:blipFill rotWithShape="1">
          <a:blip r:embed="rId2"/>
          <a:srcRect l="20554" t="6171" r="17570" b="1083"/>
          <a:stretch/>
        </p:blipFill>
        <p:spPr>
          <a:xfrm>
            <a:off x="6858000" y="1827244"/>
            <a:ext cx="4462272" cy="3913632"/>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CE0FD082-2AEF-4FF6-839D-11B1B8FEE850}"/>
              </a:ext>
            </a:extLst>
          </p:cNvPr>
          <p:cNvSpPr/>
          <p:nvPr/>
        </p:nvSpPr>
        <p:spPr>
          <a:xfrm>
            <a:off x="1371600" y="1828800"/>
            <a:ext cx="4743204" cy="3909462"/>
          </a:xfrm>
          <a:prstGeom prst="rect">
            <a:avLst/>
          </a:prstGeom>
          <a:solidFill>
            <a:schemeClr val="bg1">
              <a:lumMod val="95000"/>
            </a:schemeClr>
          </a:solidFill>
          <a:ln w="38100">
            <a:solidFill>
              <a:srgbClr val="7ABAB5"/>
            </a:solidFill>
          </a:ln>
          <a:effectLst>
            <a:outerShdw blurRad="54991" dist="17780" dir="5400000" algn="ctr">
              <a:srgbClr val="000000">
                <a:alpha val="40000"/>
              </a:srgbClr>
            </a:outerShdw>
          </a:effectLst>
          <a:scene3d>
            <a:camera prst="orthographicFront">
              <a:rot lat="0" lon="0" rev="0"/>
            </a:camera>
            <a:lightRig rig="brightRoom" dir="t">
              <a:rot lat="0" lon="0" rev="7200000"/>
            </a:lightRig>
          </a:scene3d>
          <a:sp3d prstMaterial="metal">
            <a:bevelT w="254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5" name="Content Placeholder 2">
            <a:extLst>
              <a:ext uri="{FF2B5EF4-FFF2-40B4-BE49-F238E27FC236}">
                <a16:creationId xmlns:a16="http://schemas.microsoft.com/office/drawing/2014/main" id="{90B48D4F-6935-43CC-B24E-6C59898798E2}"/>
              </a:ext>
            </a:extLst>
          </p:cNvPr>
          <p:cNvSpPr>
            <a:spLocks noGrp="1"/>
          </p:cNvSpPr>
          <p:nvPr>
            <p:ph idx="1"/>
          </p:nvPr>
        </p:nvSpPr>
        <p:spPr>
          <a:xfrm>
            <a:off x="1455576" y="1912438"/>
            <a:ext cx="4575252" cy="3742186"/>
          </a:xfrm>
        </p:spPr>
        <p:txBody>
          <a:bodyPr>
            <a:noAutofit/>
          </a:bodyPr>
          <a:lstStyle/>
          <a:p>
            <a:r>
              <a:rPr lang="en-US" sz="1300" dirty="0"/>
              <a:t>Geographically spread, well-represented in all 5 boroughs</a:t>
            </a:r>
          </a:p>
          <a:p>
            <a:r>
              <a:rPr lang="en-US" sz="1300" dirty="0"/>
              <a:t>1st in # of amenities by almost double</a:t>
            </a:r>
          </a:p>
          <a:p>
            <a:r>
              <a:rPr lang="en-US" sz="1300" dirty="0"/>
              <a:t>Highest Avg # Accommodated</a:t>
            </a:r>
          </a:p>
          <a:p>
            <a:r>
              <a:rPr lang="en-US" sz="1300" dirty="0"/>
              <a:t>Newest average listings</a:t>
            </a:r>
          </a:p>
          <a:p>
            <a:r>
              <a:rPr lang="en-US" sz="1300" dirty="0"/>
              <a:t>Longest description lengths</a:t>
            </a:r>
          </a:p>
          <a:p>
            <a:r>
              <a:rPr lang="en-US" sz="1300" dirty="0"/>
              <a:t>10x or more leader in dishwashers, stoves/ovens, patios/balconies, 2x or more leader in another dozen amenity categories</a:t>
            </a:r>
          </a:p>
          <a:p>
            <a:r>
              <a:rPr lang="en-US" sz="1300" dirty="0"/>
              <a:t>Most avg. reviews / month (best available proxy for occupancy rate)</a:t>
            </a:r>
          </a:p>
          <a:p>
            <a:r>
              <a:rPr lang="en-US" sz="1300" dirty="0"/>
              <a:t>Most "updates" words, "family" words, "hip" words, "business" words, and "relaxation" words</a:t>
            </a:r>
          </a:p>
        </p:txBody>
      </p:sp>
    </p:spTree>
    <p:extLst>
      <p:ext uri="{BB962C8B-B14F-4D97-AF65-F5344CB8AC3E}">
        <p14:creationId xmlns:p14="http://schemas.microsoft.com/office/powerpoint/2010/main" val="1811864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normAutofit/>
          </a:bodyPr>
          <a:lstStyle/>
          <a:p>
            <a:r>
              <a:rPr lang="en-US" sz="3600" dirty="0"/>
              <a:t>Cluster 2 – “Luxury Manhattan”</a:t>
            </a:r>
          </a:p>
        </p:txBody>
      </p:sp>
      <p:pic>
        <p:nvPicPr>
          <p:cNvPr id="7" name="Picture 6">
            <a:extLst>
              <a:ext uri="{FF2B5EF4-FFF2-40B4-BE49-F238E27FC236}">
                <a16:creationId xmlns:a16="http://schemas.microsoft.com/office/drawing/2014/main" id="{50CBEB64-95C9-496D-9B58-D0844693EFAA}"/>
              </a:ext>
            </a:extLst>
          </p:cNvPr>
          <p:cNvPicPr>
            <a:picLocks noChangeAspect="1"/>
          </p:cNvPicPr>
          <p:nvPr/>
        </p:nvPicPr>
        <p:blipFill rotWithShape="1">
          <a:blip r:embed="rId2"/>
          <a:srcRect l="15069" t="5631" r="22713" b="1486"/>
          <a:stretch/>
        </p:blipFill>
        <p:spPr>
          <a:xfrm>
            <a:off x="6857998" y="1828797"/>
            <a:ext cx="4462272" cy="3913632"/>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FD585170-00CF-486C-8AE4-0DF1FA026786}"/>
              </a:ext>
            </a:extLst>
          </p:cNvPr>
          <p:cNvSpPr/>
          <p:nvPr/>
        </p:nvSpPr>
        <p:spPr>
          <a:xfrm>
            <a:off x="1371600" y="1828800"/>
            <a:ext cx="4743204" cy="3909462"/>
          </a:xfrm>
          <a:prstGeom prst="rect">
            <a:avLst/>
          </a:prstGeom>
          <a:solidFill>
            <a:schemeClr val="bg1">
              <a:lumMod val="95000"/>
            </a:schemeClr>
          </a:solidFill>
          <a:ln w="38100">
            <a:solidFill>
              <a:srgbClr val="E35C5E"/>
            </a:solidFill>
          </a:ln>
          <a:effectLst>
            <a:outerShdw blurRad="54991" dist="17780" dir="5400000" algn="ctr">
              <a:srgbClr val="000000">
                <a:alpha val="40000"/>
              </a:srgbClr>
            </a:outerShdw>
          </a:effectLst>
          <a:scene3d>
            <a:camera prst="orthographicFront">
              <a:rot lat="0" lon="0" rev="0"/>
            </a:camera>
            <a:lightRig rig="brightRoom" dir="t">
              <a:rot lat="0" lon="0" rev="7200000"/>
            </a:lightRig>
          </a:scene3d>
          <a:sp3d prstMaterial="metal">
            <a:bevelT w="254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5" name="Content Placeholder 2">
            <a:extLst>
              <a:ext uri="{FF2B5EF4-FFF2-40B4-BE49-F238E27FC236}">
                <a16:creationId xmlns:a16="http://schemas.microsoft.com/office/drawing/2014/main" id="{A5273817-319C-40E9-AA98-48823184B522}"/>
              </a:ext>
            </a:extLst>
          </p:cNvPr>
          <p:cNvSpPr>
            <a:spLocks noGrp="1"/>
          </p:cNvSpPr>
          <p:nvPr>
            <p:ph idx="1"/>
          </p:nvPr>
        </p:nvSpPr>
        <p:spPr>
          <a:xfrm>
            <a:off x="1455576" y="2099050"/>
            <a:ext cx="4575252" cy="3368961"/>
          </a:xfrm>
        </p:spPr>
        <p:txBody>
          <a:bodyPr>
            <a:noAutofit/>
          </a:bodyPr>
          <a:lstStyle/>
          <a:p>
            <a:r>
              <a:rPr lang="en-US" sz="1300" dirty="0"/>
              <a:t>98% Manhattan</a:t>
            </a:r>
          </a:p>
          <a:p>
            <a:r>
              <a:rPr lang="en-US" sz="1300" dirty="0"/>
              <a:t>1st in all 4 building-specific amenities: Elevators, doormen, pools, and gyms</a:t>
            </a:r>
          </a:p>
          <a:p>
            <a:r>
              <a:rPr lang="en-US" sz="1300" dirty="0"/>
              <a:t>Highest average prices</a:t>
            </a:r>
          </a:p>
          <a:p>
            <a:r>
              <a:rPr lang="en-US" sz="1300" dirty="0"/>
              <a:t>Smallest # of reviews</a:t>
            </a:r>
          </a:p>
          <a:p>
            <a:r>
              <a:rPr lang="en-US" sz="1300" dirty="0"/>
              <a:t>Highest % of condos</a:t>
            </a:r>
          </a:p>
          <a:p>
            <a:r>
              <a:rPr lang="en-US" sz="1300" dirty="0"/>
              <a:t>Best for wheelchair accessibility</a:t>
            </a:r>
          </a:p>
          <a:p>
            <a:r>
              <a:rPr lang="en-US" sz="1300" dirty="0"/>
              <a:t>Most "luxury" words, "landmark" words, and "ease" words</a:t>
            </a:r>
          </a:p>
          <a:p>
            <a:r>
              <a:rPr lang="en-US" sz="1300" dirty="0"/>
              <a:t>Fewest "public transit" words, "nightlife" words, "hip" words, "small" words</a:t>
            </a:r>
          </a:p>
        </p:txBody>
      </p:sp>
    </p:spTree>
    <p:extLst>
      <p:ext uri="{BB962C8B-B14F-4D97-AF65-F5344CB8AC3E}">
        <p14:creationId xmlns:p14="http://schemas.microsoft.com/office/powerpoint/2010/main" val="2173267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1066800" y="642594"/>
            <a:ext cx="11342914" cy="1371600"/>
          </a:xfrm>
        </p:spPr>
        <p:txBody>
          <a:bodyPr>
            <a:normAutofit/>
          </a:bodyPr>
          <a:lstStyle/>
          <a:p>
            <a:r>
              <a:rPr lang="en-US" sz="3600" dirty="0"/>
              <a:t>Cluster 3 – “Budget-friendly Outside Manhattan”</a:t>
            </a:r>
          </a:p>
        </p:txBody>
      </p:sp>
      <p:pic>
        <p:nvPicPr>
          <p:cNvPr id="7" name="Picture 6">
            <a:extLst>
              <a:ext uri="{FF2B5EF4-FFF2-40B4-BE49-F238E27FC236}">
                <a16:creationId xmlns:a16="http://schemas.microsoft.com/office/drawing/2014/main" id="{50CBEB64-95C9-496D-9B58-D0844693EFAA}"/>
              </a:ext>
            </a:extLst>
          </p:cNvPr>
          <p:cNvPicPr>
            <a:picLocks noChangeAspect="1"/>
          </p:cNvPicPr>
          <p:nvPr/>
        </p:nvPicPr>
        <p:blipFill rotWithShape="1">
          <a:blip r:embed="rId2"/>
          <a:srcRect l="18721" t="6936" r="19060"/>
          <a:stretch/>
        </p:blipFill>
        <p:spPr>
          <a:xfrm>
            <a:off x="6857997" y="1828796"/>
            <a:ext cx="4462272" cy="3913632"/>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6C5FC2C3-240F-48F6-92B3-382700EDB908}"/>
              </a:ext>
            </a:extLst>
          </p:cNvPr>
          <p:cNvSpPr/>
          <p:nvPr/>
        </p:nvSpPr>
        <p:spPr>
          <a:xfrm>
            <a:off x="1371600" y="1828800"/>
            <a:ext cx="4743204" cy="3909462"/>
          </a:xfrm>
          <a:prstGeom prst="rect">
            <a:avLst/>
          </a:prstGeom>
          <a:solidFill>
            <a:schemeClr val="bg1">
              <a:lumMod val="95000"/>
            </a:schemeClr>
          </a:solidFill>
          <a:ln w="38100">
            <a:solidFill>
              <a:srgbClr val="F49230"/>
            </a:solidFill>
          </a:ln>
          <a:effectLst>
            <a:outerShdw blurRad="54991" dist="17780" dir="5400000" algn="ctr">
              <a:srgbClr val="000000">
                <a:alpha val="40000"/>
              </a:srgbClr>
            </a:outerShdw>
          </a:effectLst>
          <a:scene3d>
            <a:camera prst="orthographicFront">
              <a:rot lat="0" lon="0" rev="0"/>
            </a:camera>
            <a:lightRig rig="brightRoom" dir="t">
              <a:rot lat="0" lon="0" rev="7200000"/>
            </a:lightRig>
          </a:scene3d>
          <a:sp3d prstMaterial="metal">
            <a:bevelT w="254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5" name="Content Placeholder 2">
            <a:extLst>
              <a:ext uri="{FF2B5EF4-FFF2-40B4-BE49-F238E27FC236}">
                <a16:creationId xmlns:a16="http://schemas.microsoft.com/office/drawing/2014/main" id="{ED12E2C6-0EDE-444C-9D73-965AB7741B3B}"/>
              </a:ext>
            </a:extLst>
          </p:cNvPr>
          <p:cNvSpPr>
            <a:spLocks noGrp="1"/>
          </p:cNvSpPr>
          <p:nvPr>
            <p:ph idx="1"/>
          </p:nvPr>
        </p:nvSpPr>
        <p:spPr>
          <a:xfrm>
            <a:off x="1455576" y="2411152"/>
            <a:ext cx="4575252" cy="2744757"/>
          </a:xfrm>
        </p:spPr>
        <p:txBody>
          <a:bodyPr>
            <a:noAutofit/>
          </a:bodyPr>
          <a:lstStyle/>
          <a:p>
            <a:r>
              <a:rPr lang="en-US" sz="1300" dirty="0"/>
              <a:t>79% Brooklyn, 18% Queens</a:t>
            </a:r>
          </a:p>
          <a:p>
            <a:r>
              <a:rPr lang="en-US" sz="1300" dirty="0"/>
              <a:t>Lowest average prices</a:t>
            </a:r>
          </a:p>
          <a:p>
            <a:r>
              <a:rPr lang="en-US" sz="1300" dirty="0"/>
              <a:t>Lowest % Air Conditioned (still over 80%)</a:t>
            </a:r>
          </a:p>
          <a:p>
            <a:r>
              <a:rPr lang="en-US" sz="1300" dirty="0"/>
              <a:t>Smallest cluster</a:t>
            </a:r>
          </a:p>
          <a:p>
            <a:r>
              <a:rPr lang="en-US" sz="1300" dirty="0"/>
              <a:t>2nd lowest avg # of amenities</a:t>
            </a:r>
          </a:p>
          <a:p>
            <a:r>
              <a:rPr lang="en-US" sz="1300" dirty="0"/>
              <a:t>2nd "oldest" listings (days since first review)</a:t>
            </a:r>
          </a:p>
          <a:p>
            <a:r>
              <a:rPr lang="en-US" sz="1300" dirty="0"/>
              <a:t>Most "culture" words and "retail" words</a:t>
            </a:r>
          </a:p>
          <a:p>
            <a:r>
              <a:rPr lang="en-US" sz="1300" dirty="0"/>
              <a:t>Fewest "updates" words and "luxury" words</a:t>
            </a:r>
          </a:p>
        </p:txBody>
      </p:sp>
    </p:spTree>
    <p:extLst>
      <p:ext uri="{BB962C8B-B14F-4D97-AF65-F5344CB8AC3E}">
        <p14:creationId xmlns:p14="http://schemas.microsoft.com/office/powerpoint/2010/main" val="1770395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normAutofit/>
          </a:bodyPr>
          <a:lstStyle/>
          <a:p>
            <a:r>
              <a:rPr lang="en-US" sz="3600" dirty="0"/>
              <a:t>Cluster 4 – “Premium Outside Manhattan”</a:t>
            </a:r>
          </a:p>
        </p:txBody>
      </p:sp>
      <p:pic>
        <p:nvPicPr>
          <p:cNvPr id="7" name="Picture 6">
            <a:extLst>
              <a:ext uri="{FF2B5EF4-FFF2-40B4-BE49-F238E27FC236}">
                <a16:creationId xmlns:a16="http://schemas.microsoft.com/office/drawing/2014/main" id="{50CBEB64-95C9-496D-9B58-D0844693EFAA}"/>
              </a:ext>
            </a:extLst>
          </p:cNvPr>
          <p:cNvPicPr>
            <a:picLocks/>
          </p:cNvPicPr>
          <p:nvPr/>
        </p:nvPicPr>
        <p:blipFill rotWithShape="1">
          <a:blip r:embed="rId2"/>
          <a:srcRect l="18293" t="6951" r="18955"/>
          <a:stretch/>
        </p:blipFill>
        <p:spPr>
          <a:xfrm>
            <a:off x="6858001" y="1828800"/>
            <a:ext cx="4462272" cy="3913632"/>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92D27FD7-FFF3-4CB9-9F71-DD16CB7B0C33}"/>
              </a:ext>
            </a:extLst>
          </p:cNvPr>
          <p:cNvSpPr/>
          <p:nvPr/>
        </p:nvSpPr>
        <p:spPr>
          <a:xfrm>
            <a:off x="1371600" y="1828800"/>
            <a:ext cx="4743204" cy="3909462"/>
          </a:xfrm>
          <a:prstGeom prst="rect">
            <a:avLst/>
          </a:prstGeom>
          <a:solidFill>
            <a:schemeClr val="bg1">
              <a:lumMod val="95000"/>
            </a:schemeClr>
          </a:solidFill>
          <a:ln w="38100">
            <a:solidFill>
              <a:srgbClr val="537DAA"/>
            </a:solidFill>
          </a:ln>
          <a:effectLst>
            <a:outerShdw blurRad="54991" dist="17780" dir="5400000" algn="ctr">
              <a:srgbClr val="000000">
                <a:alpha val="40000"/>
              </a:srgbClr>
            </a:outerShdw>
          </a:effectLst>
          <a:scene3d>
            <a:camera prst="orthographicFront">
              <a:rot lat="0" lon="0" rev="0"/>
            </a:camera>
            <a:lightRig rig="brightRoom" dir="t">
              <a:rot lat="0" lon="0" rev="7200000"/>
            </a:lightRig>
          </a:scene3d>
          <a:sp3d prstMaterial="metal">
            <a:bevelT w="254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5" name="Content Placeholder 2">
            <a:extLst>
              <a:ext uri="{FF2B5EF4-FFF2-40B4-BE49-F238E27FC236}">
                <a16:creationId xmlns:a16="http://schemas.microsoft.com/office/drawing/2014/main" id="{AFD5D294-D2F8-4F0B-8FDD-07C655E779DE}"/>
              </a:ext>
            </a:extLst>
          </p:cNvPr>
          <p:cNvSpPr>
            <a:spLocks noGrp="1"/>
          </p:cNvSpPr>
          <p:nvPr>
            <p:ph idx="1"/>
          </p:nvPr>
        </p:nvSpPr>
        <p:spPr>
          <a:xfrm>
            <a:off x="1455576" y="2024101"/>
            <a:ext cx="4575252" cy="3518859"/>
          </a:xfrm>
        </p:spPr>
        <p:txBody>
          <a:bodyPr>
            <a:noAutofit/>
          </a:bodyPr>
          <a:lstStyle/>
          <a:p>
            <a:r>
              <a:rPr lang="en-US" sz="1300" dirty="0"/>
              <a:t>86% Brooklyn, 11% Queens</a:t>
            </a:r>
          </a:p>
          <a:p>
            <a:r>
              <a:rPr lang="en-US" sz="1300" dirty="0"/>
              <a:t>Most pet-friendly, most "pets on property"</a:t>
            </a:r>
          </a:p>
          <a:p>
            <a:r>
              <a:rPr lang="en-US" sz="1300" dirty="0"/>
              <a:t>2nd highest % of elevators, gyms, pools, wheelchair accessibility</a:t>
            </a:r>
          </a:p>
          <a:p>
            <a:r>
              <a:rPr lang="en-US" sz="1300" dirty="0"/>
              <a:t>"Oldest" listings (days since first review)</a:t>
            </a:r>
          </a:p>
          <a:p>
            <a:r>
              <a:rPr lang="en-US" sz="1300" dirty="0"/>
              <a:t>Highest # of lofts</a:t>
            </a:r>
          </a:p>
          <a:p>
            <a:r>
              <a:rPr lang="en-US" sz="1300" dirty="0"/>
              <a:t>Fewest avg. reviews / month (best available proxy for occupancy rate)</a:t>
            </a:r>
          </a:p>
          <a:p>
            <a:r>
              <a:rPr lang="en-US" sz="1300" dirty="0"/>
              <a:t>Most "view" words, "nature" words, 2nd most "family" words</a:t>
            </a:r>
          </a:p>
          <a:p>
            <a:r>
              <a:rPr lang="en-US" sz="1300" dirty="0"/>
              <a:t>Fewest "landmark" words, "tourism" words, "proximity" words, and "ease" words</a:t>
            </a:r>
          </a:p>
        </p:txBody>
      </p:sp>
    </p:spTree>
    <p:extLst>
      <p:ext uri="{BB962C8B-B14F-4D97-AF65-F5344CB8AC3E}">
        <p14:creationId xmlns:p14="http://schemas.microsoft.com/office/powerpoint/2010/main" val="2085136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5" name="Rectangle 74">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77" name="Rectangle 76">
            <a:extLst>
              <a:ext uri="{FF2B5EF4-FFF2-40B4-BE49-F238E27FC236}">
                <a16:creationId xmlns:a16="http://schemas.microsoft.com/office/drawing/2014/main" id="{62E3493C-9EE5-40C5-9902-4A0416374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93C2DD8-0EC6-4B41-91E6-4A8E336AF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a:extLst>
              <a:ext uri="{FF2B5EF4-FFF2-40B4-BE49-F238E27FC236}">
                <a16:creationId xmlns:a16="http://schemas.microsoft.com/office/drawing/2014/main" id="{83AC98BE-805F-4DCB-A41B-574DE91D9952}"/>
              </a:ext>
            </a:extLst>
          </p:cNvPr>
          <p:cNvPicPr>
            <a:picLocks noChangeAspect="1" noChangeArrowheads="1"/>
          </p:cNvPicPr>
          <p:nvPr/>
        </p:nvPicPr>
        <p:blipFill rotWithShape="1">
          <a:blip r:embed="rId2"/>
          <a:srcRect l="3041" r="3041"/>
          <a:stretch/>
        </p:blipFill>
        <p:spPr bwMode="auto">
          <a:xfrm>
            <a:off x="234696" y="237744"/>
            <a:ext cx="3996183" cy="638251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81" name="Rectangle 80">
            <a:extLst>
              <a:ext uri="{FF2B5EF4-FFF2-40B4-BE49-F238E27FC236}">
                <a16:creationId xmlns:a16="http://schemas.microsoft.com/office/drawing/2014/main" id="{D5E3F933-FC69-4374-A35F-CF403653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494" y="374904"/>
            <a:ext cx="7440649"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4740582" y="642593"/>
            <a:ext cx="6280826" cy="840974"/>
          </a:xfrm>
        </p:spPr>
        <p:txBody>
          <a:bodyPr vert="horz" lIns="91440" tIns="45720" rIns="91440" bIns="45720" rtlCol="0" anchor="ctr">
            <a:normAutofit/>
          </a:bodyPr>
          <a:lstStyle/>
          <a:p>
            <a:r>
              <a:rPr lang="en-US" sz="4800" dirty="0"/>
              <a:t>Recommendations</a:t>
            </a:r>
          </a:p>
        </p:txBody>
      </p:sp>
      <p:sp>
        <p:nvSpPr>
          <p:cNvPr id="3" name="Content Placeholder 2">
            <a:extLst>
              <a:ext uri="{FF2B5EF4-FFF2-40B4-BE49-F238E27FC236}">
                <a16:creationId xmlns:a16="http://schemas.microsoft.com/office/drawing/2014/main" id="{6A9AABC5-76C9-420A-A956-77BBA85F663D}"/>
              </a:ext>
            </a:extLst>
          </p:cNvPr>
          <p:cNvSpPr>
            <a:spLocks noGrp="1"/>
          </p:cNvSpPr>
          <p:nvPr>
            <p:ph sz="half" idx="1"/>
          </p:nvPr>
        </p:nvSpPr>
        <p:spPr>
          <a:xfrm>
            <a:off x="4591965" y="1751256"/>
            <a:ext cx="6578059" cy="4378110"/>
          </a:xfrm>
        </p:spPr>
        <p:txBody>
          <a:bodyPr vert="horz" lIns="91440" tIns="45720" rIns="91440" bIns="45720" rtlCol="0">
            <a:noAutofit/>
          </a:bodyPr>
          <a:lstStyle/>
          <a:p>
            <a:r>
              <a:rPr lang="en-US" sz="1400" dirty="0"/>
              <a:t>Improve Airbnb's recommendation engine by comparing a user's historical rental behavior to cluster characteristics. </a:t>
            </a:r>
          </a:p>
          <a:p>
            <a:pPr lvl="1"/>
            <a:r>
              <a:rPr lang="en-US" sz="1400" dirty="0"/>
              <a:t>Previous rentals falling within a certain cluster</a:t>
            </a:r>
          </a:p>
          <a:p>
            <a:pPr marL="274320" lvl="1" indent="0">
              <a:buNone/>
            </a:pPr>
            <a:r>
              <a:rPr lang="en-US" sz="1400" dirty="0"/>
              <a:t>(or in the presence of more data)</a:t>
            </a:r>
          </a:p>
          <a:p>
            <a:pPr lvl="1"/>
            <a:r>
              <a:rPr lang="en-US" sz="1400" dirty="0"/>
              <a:t>Previous rentals showing preferences aligned with a certain cluster’s characteristics. </a:t>
            </a:r>
          </a:p>
          <a:p>
            <a:pPr lvl="1"/>
            <a:r>
              <a:rPr lang="en-US" sz="1400" dirty="0"/>
              <a:t>Ex: User has multiple instances of opting for staying outside a given city center but in larger, more well-appointed properties.</a:t>
            </a:r>
          </a:p>
          <a:p>
            <a:pPr marL="548640" lvl="2" indent="0">
              <a:buNone/>
            </a:pPr>
            <a:r>
              <a:rPr lang="en-US" dirty="0"/>
              <a:t>       Cluster 4 rentals slotted higher on that users search results for "NYC"</a:t>
            </a:r>
          </a:p>
          <a:p>
            <a:r>
              <a:rPr lang="en-US" sz="1400" dirty="0"/>
              <a:t>Allow users to specify cluster-related preferences when they join</a:t>
            </a:r>
          </a:p>
          <a:p>
            <a:pPr lvl="1"/>
            <a:r>
              <a:rPr lang="en-US" sz="1400" dirty="0"/>
              <a:t>Interested in relaxation or maximizing sightseeing opportunities?</a:t>
            </a:r>
          </a:p>
          <a:p>
            <a:pPr lvl="1"/>
            <a:r>
              <a:rPr lang="en-US" sz="1400" dirty="0"/>
              <a:t>Their tendency to travel as a couple, a family, or solo.</a:t>
            </a:r>
          </a:p>
          <a:p>
            <a:r>
              <a:rPr lang="en-US" sz="1400" dirty="0"/>
              <a:t>Are owners getting the most out of their written descriptions? Could ask them if they forgot to include certain features common to their cluster.</a:t>
            </a:r>
          </a:p>
          <a:p>
            <a:r>
              <a:rPr lang="en-US" sz="1400" dirty="0"/>
              <a:t>Could help Airbnb identify owners whose rentals are over- or underpriced relative to the rest of their cluster.</a:t>
            </a:r>
          </a:p>
        </p:txBody>
      </p:sp>
      <p:sp>
        <p:nvSpPr>
          <p:cNvPr id="5" name="Arrow: Right 4">
            <a:extLst>
              <a:ext uri="{FF2B5EF4-FFF2-40B4-BE49-F238E27FC236}">
                <a16:creationId xmlns:a16="http://schemas.microsoft.com/office/drawing/2014/main" id="{AC306819-C4A8-4EB3-B264-557DCE74D9A2}"/>
              </a:ext>
            </a:extLst>
          </p:cNvPr>
          <p:cNvSpPr/>
          <p:nvPr/>
        </p:nvSpPr>
        <p:spPr>
          <a:xfrm>
            <a:off x="5262036" y="3937214"/>
            <a:ext cx="242637" cy="7464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913AAC-A869-4F34-886F-6FAB2A50BDAA}"/>
              </a:ext>
            </a:extLst>
          </p:cNvPr>
          <p:cNvSpPr/>
          <p:nvPr/>
        </p:nvSpPr>
        <p:spPr>
          <a:xfrm>
            <a:off x="5262036" y="3798991"/>
            <a:ext cx="45719"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052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9AABC5-76C9-420A-A956-77BBA85F663D}"/>
              </a:ext>
            </a:extLst>
          </p:cNvPr>
          <p:cNvSpPr>
            <a:spLocks noGrp="1"/>
          </p:cNvSpPr>
          <p:nvPr>
            <p:ph sz="half" idx="1"/>
          </p:nvPr>
        </p:nvSpPr>
        <p:spPr>
          <a:xfrm>
            <a:off x="1066800" y="1828800"/>
            <a:ext cx="6349068" cy="4023360"/>
          </a:xfrm>
        </p:spPr>
        <p:txBody>
          <a:bodyPr>
            <a:normAutofit lnSpcReduction="10000"/>
          </a:bodyPr>
          <a:lstStyle/>
          <a:p>
            <a:r>
              <a:rPr lang="en-US" sz="1500" dirty="0"/>
              <a:t>Came from a Kaggle competition based on predicting listing prices</a:t>
            </a:r>
          </a:p>
          <a:p>
            <a:r>
              <a:rPr lang="en-US" sz="1500" dirty="0"/>
              <a:t>Base form: 74K rows and 29 feature columns, 6 US cities (NYC, LA, SF, Chicago, DC, and Boston)</a:t>
            </a:r>
          </a:p>
          <a:p>
            <a:r>
              <a:rPr lang="en-US" sz="1500" dirty="0"/>
              <a:t>To hopefully create more meaningful clusters, restricted the data to NYC area and “entire home/apt” rentals only (eliminating private and shared rooms).</a:t>
            </a:r>
          </a:p>
          <a:p>
            <a:pPr lvl="1"/>
            <a:r>
              <a:rPr lang="en-US" sz="1500" dirty="0"/>
              <a:t>Left with 16,243 unique properties</a:t>
            </a:r>
          </a:p>
          <a:p>
            <a:r>
              <a:rPr lang="en-US" sz="1500" dirty="0"/>
              <a:t>3 rough groups of data for each listing:</a:t>
            </a:r>
          </a:p>
          <a:p>
            <a:pPr lvl="1"/>
            <a:r>
              <a:rPr lang="en-US" sz="1500" dirty="0"/>
              <a:t>“</a:t>
            </a:r>
            <a:r>
              <a:rPr lang="en-US" sz="1500" b="1" dirty="0"/>
              <a:t>Base</a:t>
            </a:r>
            <a:r>
              <a:rPr lang="en-US" sz="1500" dirty="0"/>
              <a:t>” columns – include information like # accommodated, # of reviews, zip code, </a:t>
            </a:r>
            <a:r>
              <a:rPr lang="en-US" sz="1500" dirty="0" err="1"/>
              <a:t>neighbourhood</a:t>
            </a:r>
            <a:endParaRPr lang="en-US" sz="1500" dirty="0"/>
          </a:p>
          <a:p>
            <a:pPr lvl="1"/>
            <a:r>
              <a:rPr lang="en-US" sz="1500" dirty="0"/>
              <a:t>“</a:t>
            </a:r>
            <a:r>
              <a:rPr lang="en-US" sz="1500" b="1" dirty="0"/>
              <a:t>Amenity</a:t>
            </a:r>
            <a:r>
              <a:rPr lang="en-US" sz="1500" dirty="0"/>
              <a:t>” column – dictionary containing all amenities the owner selected from pre-defined list.</a:t>
            </a:r>
          </a:p>
          <a:p>
            <a:pPr lvl="1"/>
            <a:r>
              <a:rPr lang="en-US" sz="1500" dirty="0"/>
              <a:t>“</a:t>
            </a:r>
            <a:r>
              <a:rPr lang="en-US" sz="1500" b="1" dirty="0"/>
              <a:t>Text</a:t>
            </a:r>
            <a:r>
              <a:rPr lang="en-US" sz="1500" dirty="0"/>
              <a:t>” columns – Name and Description. Owner generated text fields. Limited only by a character limit and a content filter.</a:t>
            </a:r>
          </a:p>
        </p:txBody>
      </p:sp>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Dataset and Scope</a:t>
            </a:r>
          </a:p>
        </p:txBody>
      </p:sp>
      <p:pic>
        <p:nvPicPr>
          <p:cNvPr id="5" name="Picture 2">
            <a:extLst>
              <a:ext uri="{FF2B5EF4-FFF2-40B4-BE49-F238E27FC236}">
                <a16:creationId xmlns:a16="http://schemas.microsoft.com/office/drawing/2014/main" id="{285610CE-E4E6-4754-98A4-7C41CC652704}"/>
              </a:ext>
            </a:extLst>
          </p:cNvPr>
          <p:cNvPicPr>
            <a:picLocks noChangeAspect="1" noChangeArrowheads="1"/>
          </p:cNvPicPr>
          <p:nvPr/>
        </p:nvPicPr>
        <p:blipFill>
          <a:blip r:embed="rId2"/>
          <a:srcRect/>
          <a:stretch/>
        </p:blipFill>
        <p:spPr bwMode="auto">
          <a:xfrm>
            <a:off x="7852096" y="1895911"/>
            <a:ext cx="3567874" cy="3567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26270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5" name="Rectangle 74">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77" name="Rectangle 76">
            <a:extLst>
              <a:ext uri="{FF2B5EF4-FFF2-40B4-BE49-F238E27FC236}">
                <a16:creationId xmlns:a16="http://schemas.microsoft.com/office/drawing/2014/main" id="{62E3493C-9EE5-40C5-9902-4A0416374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93C2DD8-0EC6-4B41-91E6-4A8E336AF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D5E3F933-FC69-4374-A35F-CF403653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494" y="374904"/>
            <a:ext cx="7440649" cy="6108192"/>
          </a:xfrm>
          <a:prstGeom prst="rect">
            <a:avLst/>
          </a:prstGeom>
          <a:noFill/>
          <a:ln w="6350" cap="sq" cmpd="sng" algn="ctr">
            <a:solidFill>
              <a:schemeClr val="tx1">
                <a:lumMod val="75000"/>
                <a:lumOff val="25000"/>
              </a:schemeClr>
            </a:solidFill>
            <a:prstDash val="solid"/>
            <a:miter lim="800000"/>
          </a:ln>
          <a:effectLst/>
        </p:spPr>
      </p:sp>
      <p:sp>
        <p:nvSpPr>
          <p:cNvPr id="4" name="Rectangle 3">
            <a:extLst>
              <a:ext uri="{FF2B5EF4-FFF2-40B4-BE49-F238E27FC236}">
                <a16:creationId xmlns:a16="http://schemas.microsoft.com/office/drawing/2014/main" id="{3002AF0D-FADF-4CBD-8C0D-1688A36E6882}"/>
              </a:ext>
            </a:extLst>
          </p:cNvPr>
          <p:cNvSpPr/>
          <p:nvPr/>
        </p:nvSpPr>
        <p:spPr>
          <a:xfrm>
            <a:off x="234696" y="237744"/>
            <a:ext cx="11722608" cy="63825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663104" y="642593"/>
            <a:ext cx="6280826" cy="840974"/>
          </a:xfrm>
        </p:spPr>
        <p:txBody>
          <a:bodyPr vert="horz" lIns="91440" tIns="45720" rIns="91440" bIns="45720" rtlCol="0" anchor="ctr">
            <a:normAutofit/>
          </a:bodyPr>
          <a:lstStyle/>
          <a:p>
            <a:r>
              <a:rPr lang="en-US" sz="4800" dirty="0"/>
              <a:t>Model Improvements</a:t>
            </a:r>
          </a:p>
        </p:txBody>
      </p:sp>
      <p:sp>
        <p:nvSpPr>
          <p:cNvPr id="3" name="Content Placeholder 2">
            <a:extLst>
              <a:ext uri="{FF2B5EF4-FFF2-40B4-BE49-F238E27FC236}">
                <a16:creationId xmlns:a16="http://schemas.microsoft.com/office/drawing/2014/main" id="{6A9AABC5-76C9-420A-A956-77BBA85F663D}"/>
              </a:ext>
            </a:extLst>
          </p:cNvPr>
          <p:cNvSpPr>
            <a:spLocks noGrp="1"/>
          </p:cNvSpPr>
          <p:nvPr>
            <p:ph sz="half" idx="1"/>
          </p:nvPr>
        </p:nvSpPr>
        <p:spPr>
          <a:xfrm>
            <a:off x="729091" y="1751256"/>
            <a:ext cx="6578059" cy="2774091"/>
          </a:xfrm>
        </p:spPr>
        <p:txBody>
          <a:bodyPr vert="horz" lIns="91440" tIns="45720" rIns="91440" bIns="45720" rtlCol="0">
            <a:noAutofit/>
          </a:bodyPr>
          <a:lstStyle/>
          <a:p>
            <a:r>
              <a:rPr lang="en-US" sz="1400" dirty="0"/>
              <a:t>Model performed well, but there are some changes or additions I would recommend if Airbnb wanted to further improve the clustering:</a:t>
            </a:r>
          </a:p>
          <a:p>
            <a:pPr lvl="1"/>
            <a:r>
              <a:rPr lang="en-US" sz="1400" dirty="0"/>
              <a:t>There are some additional rental data that could be useful to include if it exists, such as occupancy rate, and the full range of nightly rates for a property instead of simply an average.</a:t>
            </a:r>
          </a:p>
          <a:p>
            <a:pPr lvl="1"/>
            <a:r>
              <a:rPr lang="en-US" sz="1400" dirty="0"/>
              <a:t>Tune and perform hierarchical clustering to see if it might show improved performance over KMeans</a:t>
            </a:r>
          </a:p>
          <a:p>
            <a:pPr lvl="1"/>
            <a:r>
              <a:rPr lang="en-US" sz="1400" dirty="0"/>
              <a:t>Continue to grow the knowledge base of word groups by bringing in additional data. There are at least 11K more NYC rows in the Kaggle "Test" </a:t>
            </a:r>
            <a:r>
              <a:rPr lang="en-US" sz="1400"/>
              <a:t>dataset alone, </a:t>
            </a:r>
            <a:r>
              <a:rPr lang="en-US" sz="1400" dirty="0"/>
              <a:t>which are only missing price.</a:t>
            </a:r>
          </a:p>
        </p:txBody>
      </p:sp>
      <p:sp>
        <p:nvSpPr>
          <p:cNvPr id="7" name="Rectangle 6">
            <a:extLst>
              <a:ext uri="{FF2B5EF4-FFF2-40B4-BE49-F238E27FC236}">
                <a16:creationId xmlns:a16="http://schemas.microsoft.com/office/drawing/2014/main" id="{D80456AB-F864-4B5A-B484-B6A33BBF0A1C}"/>
              </a:ext>
            </a:extLst>
          </p:cNvPr>
          <p:cNvSpPr/>
          <p:nvPr/>
        </p:nvSpPr>
        <p:spPr>
          <a:xfrm>
            <a:off x="446164" y="374903"/>
            <a:ext cx="7280261" cy="610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3AC98BE-805F-4DCB-A41B-574DE91D9952}"/>
              </a:ext>
            </a:extLst>
          </p:cNvPr>
          <p:cNvPicPr>
            <a:picLocks noChangeAspect="1" noChangeArrowheads="1"/>
          </p:cNvPicPr>
          <p:nvPr/>
        </p:nvPicPr>
        <p:blipFill rotWithShape="1">
          <a:blip r:embed="rId2"/>
          <a:srcRect l="31176" r="27083"/>
          <a:stretch/>
        </p:blipFill>
        <p:spPr bwMode="auto">
          <a:xfrm>
            <a:off x="7937893" y="237743"/>
            <a:ext cx="3996183" cy="638251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14764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Data Wrangling – Base Columns</a:t>
            </a:r>
          </a:p>
        </p:txBody>
      </p:sp>
      <p:sp>
        <p:nvSpPr>
          <p:cNvPr id="3" name="Content Placeholder 2">
            <a:extLst>
              <a:ext uri="{FF2B5EF4-FFF2-40B4-BE49-F238E27FC236}">
                <a16:creationId xmlns:a16="http://schemas.microsoft.com/office/drawing/2014/main" id="{6A9AABC5-76C9-420A-A956-77BBA85F663D}"/>
              </a:ext>
            </a:extLst>
          </p:cNvPr>
          <p:cNvSpPr>
            <a:spLocks noGrp="1"/>
          </p:cNvSpPr>
          <p:nvPr>
            <p:ph idx="1"/>
          </p:nvPr>
        </p:nvSpPr>
        <p:spPr>
          <a:xfrm>
            <a:off x="1066800" y="2103120"/>
            <a:ext cx="7742274" cy="3849624"/>
          </a:xfrm>
        </p:spPr>
        <p:txBody>
          <a:bodyPr>
            <a:normAutofit fontScale="70000" lnSpcReduction="20000"/>
          </a:bodyPr>
          <a:lstStyle/>
          <a:p>
            <a:r>
              <a:rPr lang="en-US" dirty="0"/>
              <a:t>Null-values</a:t>
            </a:r>
          </a:p>
          <a:p>
            <a:pPr lvl="1"/>
            <a:r>
              <a:rPr lang="en-US" dirty="0"/>
              <a:t>bathrooms – dropped 2 properties with confirmed no bathroom on site; assigned rest to 1.0 (86% of listings)</a:t>
            </a:r>
          </a:p>
          <a:p>
            <a:pPr lvl="1"/>
            <a:r>
              <a:rPr lang="en-US" dirty="0" err="1"/>
              <a:t>host_has_profile_pic</a:t>
            </a:r>
            <a:r>
              <a:rPr lang="en-US" dirty="0"/>
              <a:t> - 80 null values, reassigned to "False". Column converted from string to </a:t>
            </a:r>
            <a:r>
              <a:rPr lang="en-US" dirty="0" err="1"/>
              <a:t>boolean</a:t>
            </a:r>
            <a:r>
              <a:rPr lang="en-US" dirty="0"/>
              <a:t>.</a:t>
            </a:r>
          </a:p>
          <a:p>
            <a:pPr lvl="1"/>
            <a:r>
              <a:rPr lang="en-US" dirty="0" err="1"/>
              <a:t>host_identity_verified</a:t>
            </a:r>
            <a:r>
              <a:rPr lang="en-US" dirty="0"/>
              <a:t> - 80 null values, reassigned to "False". Column converted from string to </a:t>
            </a:r>
            <a:r>
              <a:rPr lang="en-US" dirty="0" err="1"/>
              <a:t>boolean</a:t>
            </a:r>
            <a:r>
              <a:rPr lang="en-US" dirty="0"/>
              <a:t>.</a:t>
            </a:r>
          </a:p>
          <a:p>
            <a:pPr lvl="1"/>
            <a:r>
              <a:rPr lang="en-US" dirty="0" err="1"/>
              <a:t>host_response_rate</a:t>
            </a:r>
            <a:r>
              <a:rPr lang="en-US" dirty="0"/>
              <a:t> - ~5k nulls, replaced with average of non-null records.</a:t>
            </a:r>
          </a:p>
          <a:p>
            <a:pPr lvl="1"/>
            <a:r>
              <a:rPr lang="en-US" dirty="0" err="1"/>
              <a:t>review_scores_rating</a:t>
            </a:r>
            <a:r>
              <a:rPr lang="en-US" dirty="0"/>
              <a:t> - ~500 nulls, replaced with average of non-null records.</a:t>
            </a:r>
          </a:p>
          <a:p>
            <a:pPr lvl="1"/>
            <a:r>
              <a:rPr lang="en-US" dirty="0"/>
              <a:t>beds - Assumed 1:1 </a:t>
            </a:r>
            <a:r>
              <a:rPr lang="en-US" dirty="0" err="1"/>
              <a:t>bedroom:bed</a:t>
            </a:r>
            <a:r>
              <a:rPr lang="en-US" dirty="0"/>
              <a:t> relationship and copied over value from ‘bedrooms’ column.</a:t>
            </a:r>
          </a:p>
          <a:p>
            <a:r>
              <a:rPr lang="en-US" dirty="0"/>
              <a:t>Used zip code lists found online to create a new column assigning each property to its corresponding NYC borough (Manhattan, Brooklyn, Bronx, Queens, or Staten Island)</a:t>
            </a:r>
          </a:p>
          <a:p>
            <a:r>
              <a:rPr lang="en-US" dirty="0" err="1"/>
              <a:t>zipcode</a:t>
            </a:r>
            <a:r>
              <a:rPr lang="en-US" dirty="0"/>
              <a:t> - Used reverse geocoding (</a:t>
            </a:r>
            <a:r>
              <a:rPr lang="en-US" dirty="0" err="1"/>
              <a:t>GeoPy</a:t>
            </a:r>
            <a:r>
              <a:rPr lang="en-US" dirty="0"/>
              <a:t>) to populate missing values (and replace improperly coded zips) based on </a:t>
            </a:r>
            <a:r>
              <a:rPr lang="en-US" dirty="0" err="1"/>
              <a:t>lat</a:t>
            </a:r>
            <a:r>
              <a:rPr lang="en-US" dirty="0"/>
              <a:t>/</a:t>
            </a:r>
            <a:r>
              <a:rPr lang="en-US" dirty="0" err="1"/>
              <a:t>lon</a:t>
            </a:r>
            <a:r>
              <a:rPr lang="en-US" dirty="0"/>
              <a:t> coordinates.</a:t>
            </a:r>
          </a:p>
          <a:p>
            <a:r>
              <a:rPr lang="en-US" dirty="0" err="1"/>
              <a:t>thumbnail_url</a:t>
            </a:r>
            <a:r>
              <a:rPr lang="en-US" dirty="0"/>
              <a:t> - converted into a </a:t>
            </a:r>
            <a:r>
              <a:rPr lang="en-US" dirty="0" err="1"/>
              <a:t>boolean</a:t>
            </a:r>
            <a:r>
              <a:rPr lang="en-US" dirty="0"/>
              <a:t> column '</a:t>
            </a:r>
            <a:r>
              <a:rPr lang="en-US" dirty="0" err="1"/>
              <a:t>has_url</a:t>
            </a:r>
            <a:r>
              <a:rPr lang="en-US" dirty="0"/>
              <a:t>'</a:t>
            </a:r>
          </a:p>
          <a:p>
            <a:r>
              <a:rPr lang="en-US" dirty="0" err="1"/>
              <a:t>neighbourhood</a:t>
            </a:r>
            <a:r>
              <a:rPr lang="en-US" dirty="0"/>
              <a:t> - had as many unique records as </a:t>
            </a:r>
            <a:r>
              <a:rPr lang="en-US" dirty="0" err="1"/>
              <a:t>zipcode</a:t>
            </a:r>
            <a:r>
              <a:rPr lang="en-US" dirty="0"/>
              <a:t>, making it redundant. Column dropped.</a:t>
            </a:r>
          </a:p>
          <a:p>
            <a:r>
              <a:rPr lang="en-US" dirty="0" err="1"/>
              <a:t>first_review</a:t>
            </a:r>
            <a:r>
              <a:rPr lang="en-US" dirty="0"/>
              <a:t> and </a:t>
            </a:r>
            <a:r>
              <a:rPr lang="en-US" dirty="0" err="1"/>
              <a:t>host_since</a:t>
            </a:r>
            <a:r>
              <a:rPr lang="en-US" dirty="0"/>
              <a:t> </a:t>
            </a:r>
          </a:p>
          <a:p>
            <a:pPr lvl="1"/>
            <a:r>
              <a:rPr lang="en-US" dirty="0"/>
              <a:t>Converted from string to Datetime column</a:t>
            </a:r>
          </a:p>
          <a:p>
            <a:pPr lvl="1"/>
            <a:r>
              <a:rPr lang="en-US" dirty="0"/>
              <a:t>Created a 'today' datetime variable 1 day after the max value of the '</a:t>
            </a:r>
            <a:r>
              <a:rPr lang="en-US" dirty="0" err="1"/>
              <a:t>last_review</a:t>
            </a:r>
            <a:r>
              <a:rPr lang="en-US" dirty="0"/>
              <a:t>' column, assigned this value to all nulls in the column</a:t>
            </a:r>
          </a:p>
          <a:p>
            <a:pPr lvl="1"/>
            <a:r>
              <a:rPr lang="en-US" dirty="0"/>
              <a:t>Created a new '</a:t>
            </a:r>
            <a:r>
              <a:rPr lang="en-US" dirty="0" err="1"/>
              <a:t>days_since_first_review</a:t>
            </a:r>
            <a:r>
              <a:rPr lang="en-US" dirty="0"/>
              <a:t>' column that calculated the </a:t>
            </a:r>
            <a:r>
              <a:rPr lang="en-US" dirty="0" err="1"/>
              <a:t>timedelta</a:t>
            </a:r>
            <a:r>
              <a:rPr lang="en-US" dirty="0"/>
              <a:t> between 'today' and '</a:t>
            </a:r>
            <a:r>
              <a:rPr lang="en-US" dirty="0" err="1"/>
              <a:t>first_review</a:t>
            </a:r>
            <a:r>
              <a:rPr lang="en-US" dirty="0"/>
              <a:t>' in days</a:t>
            </a:r>
          </a:p>
          <a:p>
            <a:pPr lvl="1"/>
            <a:r>
              <a:rPr lang="en-US" dirty="0"/>
              <a:t>Created a new '</a:t>
            </a:r>
            <a:r>
              <a:rPr lang="en-US" dirty="0" err="1"/>
              <a:t>days_since_host_start</a:t>
            </a:r>
            <a:r>
              <a:rPr lang="en-US" dirty="0"/>
              <a:t>' column that calculated the </a:t>
            </a:r>
            <a:r>
              <a:rPr lang="en-US" dirty="0" err="1"/>
              <a:t>timedelta</a:t>
            </a:r>
            <a:r>
              <a:rPr lang="en-US" dirty="0"/>
              <a:t> between 'today' and '</a:t>
            </a:r>
            <a:r>
              <a:rPr lang="en-US" dirty="0" err="1"/>
              <a:t>host_since</a:t>
            </a:r>
            <a:r>
              <a:rPr lang="en-US" dirty="0"/>
              <a:t>' in days</a:t>
            </a:r>
          </a:p>
          <a:p>
            <a:pPr lvl="1"/>
            <a:r>
              <a:rPr lang="en-US" dirty="0"/>
              <a:t>‘</a:t>
            </a:r>
            <a:r>
              <a:rPr lang="en-US" dirty="0" err="1"/>
              <a:t>host_since</a:t>
            </a:r>
            <a:r>
              <a:rPr lang="en-US" dirty="0"/>
              <a:t>’ and ‘</a:t>
            </a:r>
            <a:r>
              <a:rPr lang="en-US" dirty="0" err="1"/>
              <a:t>first_review</a:t>
            </a:r>
            <a:r>
              <a:rPr lang="en-US" dirty="0"/>
              <a:t>’ columns dropped</a:t>
            </a:r>
          </a:p>
          <a:p>
            <a:endParaRPr lang="en-US" dirty="0"/>
          </a:p>
          <a:p>
            <a:endParaRPr lang="en-US" dirty="0"/>
          </a:p>
        </p:txBody>
      </p:sp>
      <p:sp>
        <p:nvSpPr>
          <p:cNvPr id="4" name="Rectangle 3">
            <a:extLst>
              <a:ext uri="{FF2B5EF4-FFF2-40B4-BE49-F238E27FC236}">
                <a16:creationId xmlns:a16="http://schemas.microsoft.com/office/drawing/2014/main" id="{E8683172-8C4F-4327-9C55-046EF1DB1C04}"/>
              </a:ext>
            </a:extLst>
          </p:cNvPr>
          <p:cNvSpPr/>
          <p:nvPr/>
        </p:nvSpPr>
        <p:spPr>
          <a:xfrm>
            <a:off x="8963710" y="1767560"/>
            <a:ext cx="2703285" cy="404601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820C781-23F0-435C-ABC2-2DC21FF88B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58" b="15005"/>
          <a:stretch/>
        </p:blipFill>
        <p:spPr bwMode="auto">
          <a:xfrm>
            <a:off x="9123913" y="2917442"/>
            <a:ext cx="2366279" cy="6901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he Python Logo | Python Software Foundation">
            <a:extLst>
              <a:ext uri="{FF2B5EF4-FFF2-40B4-BE49-F238E27FC236}">
                <a16:creationId xmlns:a16="http://schemas.microsoft.com/office/drawing/2014/main" id="{60E9E0C0-44A8-4998-9341-9DDBB4FC0B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52" t="9099" r="4235" b="9032"/>
          <a:stretch/>
        </p:blipFill>
        <p:spPr bwMode="auto">
          <a:xfrm>
            <a:off x="9056801" y="2040206"/>
            <a:ext cx="2518810" cy="773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etting up a Python Jupyter Notebook Online &amp;amp; Working with Python on the  Cloud">
            <a:extLst>
              <a:ext uri="{FF2B5EF4-FFF2-40B4-BE49-F238E27FC236}">
                <a16:creationId xmlns:a16="http://schemas.microsoft.com/office/drawing/2014/main" id="{62D08CA5-1586-4D30-ACCA-832D763AE7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129" b="24319"/>
          <a:stretch/>
        </p:blipFill>
        <p:spPr bwMode="auto">
          <a:xfrm>
            <a:off x="9146080" y="3813391"/>
            <a:ext cx="2366279" cy="6901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7F8378-DB1C-4295-B7FE-5D2BE82DAE99}"/>
              </a:ext>
            </a:extLst>
          </p:cNvPr>
          <p:cNvPicPr>
            <a:picLocks noChangeAspect="1"/>
          </p:cNvPicPr>
          <p:nvPr/>
        </p:nvPicPr>
        <p:blipFill>
          <a:blip r:embed="rId5"/>
          <a:stretch>
            <a:fillRect/>
          </a:stretch>
        </p:blipFill>
        <p:spPr>
          <a:xfrm>
            <a:off x="8945888" y="4496380"/>
            <a:ext cx="2738927" cy="1370285"/>
          </a:xfrm>
          <a:prstGeom prst="rect">
            <a:avLst/>
          </a:prstGeom>
        </p:spPr>
      </p:pic>
    </p:spTree>
    <p:extLst>
      <p:ext uri="{BB962C8B-B14F-4D97-AF65-F5344CB8AC3E}">
        <p14:creationId xmlns:p14="http://schemas.microsoft.com/office/powerpoint/2010/main" val="303102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5" name="Rectangle 74">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77" name="Rectangle 76">
            <a:extLst>
              <a:ext uri="{FF2B5EF4-FFF2-40B4-BE49-F238E27FC236}">
                <a16:creationId xmlns:a16="http://schemas.microsoft.com/office/drawing/2014/main" id="{62E3493C-9EE5-40C5-9902-4A0416374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93C2DD8-0EC6-4B41-91E6-4A8E336AF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75 Modern Kitchen Ideas You'll Love - March, 2022 | Houzz">
            <a:extLst>
              <a:ext uri="{FF2B5EF4-FFF2-40B4-BE49-F238E27FC236}">
                <a16:creationId xmlns:a16="http://schemas.microsoft.com/office/drawing/2014/main" id="{83AC98BE-805F-4DCB-A41B-574DE91D99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r="5973" b="-2"/>
          <a:stretch/>
        </p:blipFill>
        <p:spPr bwMode="auto">
          <a:xfrm>
            <a:off x="234696" y="237744"/>
            <a:ext cx="3996183" cy="638251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D5E3F933-FC69-4374-A35F-CF403653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494" y="374904"/>
            <a:ext cx="7440649"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4965192" y="642593"/>
            <a:ext cx="6280826" cy="1746504"/>
          </a:xfrm>
        </p:spPr>
        <p:txBody>
          <a:bodyPr vert="horz" lIns="91440" tIns="45720" rIns="91440" bIns="45720" rtlCol="0" anchor="ctr">
            <a:normAutofit/>
          </a:bodyPr>
          <a:lstStyle/>
          <a:p>
            <a:r>
              <a:rPr lang="en-US" sz="4800"/>
              <a:t>Data Wrangling – Amenities Column</a:t>
            </a:r>
          </a:p>
        </p:txBody>
      </p:sp>
      <p:sp>
        <p:nvSpPr>
          <p:cNvPr id="3" name="Content Placeholder 2">
            <a:extLst>
              <a:ext uri="{FF2B5EF4-FFF2-40B4-BE49-F238E27FC236}">
                <a16:creationId xmlns:a16="http://schemas.microsoft.com/office/drawing/2014/main" id="{6A9AABC5-76C9-420A-A956-77BBA85F663D}"/>
              </a:ext>
            </a:extLst>
          </p:cNvPr>
          <p:cNvSpPr>
            <a:spLocks noGrp="1"/>
          </p:cNvSpPr>
          <p:nvPr>
            <p:ph sz="half" idx="1"/>
          </p:nvPr>
        </p:nvSpPr>
        <p:spPr>
          <a:xfrm>
            <a:off x="4965192" y="2386584"/>
            <a:ext cx="6280826" cy="3648456"/>
          </a:xfrm>
        </p:spPr>
        <p:txBody>
          <a:bodyPr vert="horz" lIns="91440" tIns="45720" rIns="91440" bIns="45720" rtlCol="0">
            <a:normAutofit/>
          </a:bodyPr>
          <a:lstStyle/>
          <a:p>
            <a:pPr>
              <a:lnSpc>
                <a:spcPct val="90000"/>
              </a:lnSpc>
            </a:pPr>
            <a:r>
              <a:rPr lang="en-US" sz="1500" dirty="0"/>
              <a:t>116 unique amenities present in the dataset. </a:t>
            </a:r>
          </a:p>
          <a:p>
            <a:pPr>
              <a:lnSpc>
                <a:spcPct val="90000"/>
              </a:lnSpc>
            </a:pPr>
            <a:r>
              <a:rPr lang="en-US" sz="1500" dirty="0"/>
              <a:t>To make the analysis more targeted and reduce dimensionality, I assigned each amenity to one of three basic categories. I leveraged the first group and ignored the other two.</a:t>
            </a:r>
          </a:p>
          <a:p>
            <a:pPr lvl="1">
              <a:lnSpc>
                <a:spcPct val="90000"/>
              </a:lnSpc>
            </a:pPr>
            <a:r>
              <a:rPr lang="en-US" sz="1500" dirty="0"/>
              <a:t>Targets (38) - Amenities likely to affect clustering behavior. Present in sufficient numbers in the source data. (Ex: Washer/Dryer, Oven/Stove, Kid-friendly, Doorman, Pool, Gym)</a:t>
            </a:r>
          </a:p>
          <a:p>
            <a:pPr lvl="1">
              <a:lnSpc>
                <a:spcPct val="90000"/>
              </a:lnSpc>
            </a:pPr>
            <a:r>
              <a:rPr lang="en-US" sz="1500" dirty="0"/>
              <a:t>Givens (65) - Amenities either considered a given in a short-term rental (Ex: Smoke Detector, Shampoo), or are small enough upgrades that they will likely not measurably impact clustering behavior (Ex: First aid kit, Outlet covers)</a:t>
            </a:r>
          </a:p>
          <a:p>
            <a:pPr lvl="1">
              <a:lnSpc>
                <a:spcPct val="90000"/>
              </a:lnSpc>
            </a:pPr>
            <a:r>
              <a:rPr lang="en-US" sz="1500" dirty="0"/>
              <a:t>Exclusions (13) - Amenities which could potentially drive clustering behavior but are extremely low in number (Ex: EV Charger) or inappropriate for the NYC market (Ex: Ski in/Ski out).</a:t>
            </a:r>
          </a:p>
          <a:p>
            <a:pPr>
              <a:lnSpc>
                <a:spcPct val="90000"/>
              </a:lnSpc>
            </a:pPr>
            <a:r>
              <a:rPr lang="en-US" sz="1500" dirty="0"/>
              <a:t>Created binary columns for each of the 38 target amenities</a:t>
            </a:r>
          </a:p>
        </p:txBody>
      </p:sp>
    </p:spTree>
    <p:extLst>
      <p:ext uri="{BB962C8B-B14F-4D97-AF65-F5344CB8AC3E}">
        <p14:creationId xmlns:p14="http://schemas.microsoft.com/office/powerpoint/2010/main" val="283836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3" end="3"/>
                                            </p:txEl>
                                          </p:spTgt>
                                        </p:tgtEl>
                                        <p:attrNameLst>
                                          <p:attrName>style.color</p:attrName>
                                        </p:attrNameLst>
                                      </p:cBhvr>
                                      <p:to>
                                        <a:srgbClr val="A5A5A5"/>
                                      </p:to>
                                    </p:animClr>
                                  </p:childTnLst>
                                </p:cTn>
                              </p:par>
                              <p:par>
                                <p:cTn id="7" presetID="3" presetClass="emph" presetSubtype="2" fill="hold" nodeType="withEffect">
                                  <p:stCondLst>
                                    <p:cond delay="0"/>
                                  </p:stCondLst>
                                  <p:childTnLst>
                                    <p:animClr clrSpc="rgb" dir="cw">
                                      <p:cBhvr override="childStyle">
                                        <p:cTn id="8" dur="10" fill="hold"/>
                                        <p:tgtEl>
                                          <p:spTgt spid="3">
                                            <p:txEl>
                                              <p:pRg st="4" end="4"/>
                                            </p:txEl>
                                          </p:spTgt>
                                        </p:tgtEl>
                                        <p:attrNameLst>
                                          <p:attrName>style.color</p:attrName>
                                        </p:attrNameLst>
                                      </p:cBhvr>
                                      <p:to>
                                        <a:srgbClr val="A5A5A5"/>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5" name="Rectangle 74">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77" name="Rectangle 76">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a:xfrm>
            <a:off x="868680" y="642593"/>
            <a:ext cx="6281928" cy="1744183"/>
          </a:xfrm>
        </p:spPr>
        <p:txBody>
          <a:bodyPr vert="horz" lIns="91440" tIns="45720" rIns="91440" bIns="45720" rtlCol="0" anchor="ctr">
            <a:normAutofit/>
          </a:bodyPr>
          <a:lstStyle/>
          <a:p>
            <a:r>
              <a:rPr lang="en-US" sz="4800"/>
              <a:t>Data Wrangling – Text Columns (NLP)</a:t>
            </a:r>
          </a:p>
        </p:txBody>
      </p:sp>
      <p:sp>
        <p:nvSpPr>
          <p:cNvPr id="3" name="Content Placeholder 2">
            <a:extLst>
              <a:ext uri="{FF2B5EF4-FFF2-40B4-BE49-F238E27FC236}">
                <a16:creationId xmlns:a16="http://schemas.microsoft.com/office/drawing/2014/main" id="{6A9AABC5-76C9-420A-A956-77BBA85F663D}"/>
              </a:ext>
            </a:extLst>
          </p:cNvPr>
          <p:cNvSpPr>
            <a:spLocks noGrp="1"/>
          </p:cNvSpPr>
          <p:nvPr>
            <p:ph sz="half" idx="1"/>
          </p:nvPr>
        </p:nvSpPr>
        <p:spPr>
          <a:xfrm>
            <a:off x="868680" y="2386584"/>
            <a:ext cx="6281928" cy="3648456"/>
          </a:xfrm>
        </p:spPr>
        <p:txBody>
          <a:bodyPr vert="horz" lIns="91440" tIns="45720" rIns="91440" bIns="45720" rtlCol="0">
            <a:normAutofit fontScale="92500"/>
          </a:bodyPr>
          <a:lstStyle/>
          <a:p>
            <a:pPr>
              <a:lnSpc>
                <a:spcPct val="90000"/>
              </a:lnSpc>
            </a:pPr>
            <a:r>
              <a:rPr lang="en-US" sz="1400" dirty="0"/>
              <a:t>description and name - The owner-generated property descriptions and property names. </a:t>
            </a:r>
          </a:p>
          <a:p>
            <a:pPr>
              <a:lnSpc>
                <a:spcPct val="90000"/>
              </a:lnSpc>
            </a:pPr>
            <a:r>
              <a:rPr lang="en-US" sz="1400" dirty="0"/>
              <a:t>I performed Natural Language processing on these two columns using the </a:t>
            </a:r>
            <a:r>
              <a:rPr lang="en-US" sz="1400" dirty="0" err="1"/>
              <a:t>nltk</a:t>
            </a:r>
            <a:r>
              <a:rPr lang="en-US" sz="1400" dirty="0"/>
              <a:t> Python library. The general process followed for 'description' and repeated for 'name' was:</a:t>
            </a:r>
          </a:p>
          <a:p>
            <a:pPr lvl="1">
              <a:lnSpc>
                <a:spcPct val="90000"/>
              </a:lnSpc>
            </a:pPr>
            <a:r>
              <a:rPr lang="en-US" sz="1400" dirty="0"/>
              <a:t>Converting all characters to lower-case only</a:t>
            </a:r>
          </a:p>
          <a:p>
            <a:pPr lvl="1">
              <a:lnSpc>
                <a:spcPct val="90000"/>
              </a:lnSpc>
            </a:pPr>
            <a:r>
              <a:rPr lang="en-US" sz="1400" dirty="0"/>
              <a:t>Tokenize the column, creating a new column where each row contains a list with every word in the description as a separate string.</a:t>
            </a:r>
          </a:p>
          <a:p>
            <a:pPr lvl="1">
              <a:lnSpc>
                <a:spcPct val="90000"/>
              </a:lnSpc>
            </a:pPr>
            <a:r>
              <a:rPr lang="en-US" sz="1400" dirty="0"/>
              <a:t>Lemmatize the tokenized word lists, replacing all forms of a given word with its root word (ex: rides/riding/rode -&gt; ride)</a:t>
            </a:r>
          </a:p>
          <a:p>
            <a:pPr lvl="1">
              <a:lnSpc>
                <a:spcPct val="90000"/>
              </a:lnSpc>
            </a:pPr>
            <a:r>
              <a:rPr lang="en-US" sz="1400" dirty="0"/>
              <a:t>Filtering for "stop words" - Base English stop words dictionary includes words like "the", "and", "of", (common and don't add to the meaning of a sentence). Added filters for common characters like "&amp;" and "...", which the tokenizer treats as words.</a:t>
            </a:r>
          </a:p>
          <a:p>
            <a:pPr lvl="1">
              <a:lnSpc>
                <a:spcPct val="90000"/>
              </a:lnSpc>
            </a:pPr>
            <a:r>
              <a:rPr lang="en-US" sz="1400" dirty="0"/>
              <a:t>Creating a new column for word count of the filtered descriptions/names</a:t>
            </a:r>
          </a:p>
          <a:p>
            <a:pPr lvl="1">
              <a:lnSpc>
                <a:spcPct val="90000"/>
              </a:lnSpc>
            </a:pPr>
            <a:r>
              <a:rPr lang="en-US" sz="1400" dirty="0"/>
              <a:t>Calculate and plot word frequencies using a flattened list of all words in all descriptions.</a:t>
            </a:r>
          </a:p>
        </p:txBody>
      </p:sp>
      <p:pic>
        <p:nvPicPr>
          <p:cNvPr id="1026" name="Picture 2">
            <a:extLst>
              <a:ext uri="{FF2B5EF4-FFF2-40B4-BE49-F238E27FC236}">
                <a16:creationId xmlns:a16="http://schemas.microsoft.com/office/drawing/2014/main" id="{83AC98BE-805F-4DCB-A41B-574DE91D9952}"/>
              </a:ext>
            </a:extLst>
          </p:cNvPr>
          <p:cNvPicPr>
            <a:picLocks noChangeAspect="1" noChangeArrowheads="1"/>
          </p:cNvPicPr>
          <p:nvPr/>
        </p:nvPicPr>
        <p:blipFill rotWithShape="1">
          <a:blip r:embed="rId2"/>
          <a:srcRect l="20806" r="7392" b="-2"/>
          <a:stretch/>
        </p:blipFill>
        <p:spPr bwMode="auto">
          <a:xfrm>
            <a:off x="7837371" y="237744"/>
            <a:ext cx="4124416" cy="638251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2050" name="Picture 2" descr="Introduction to NLTK library in Python | by Uzair Adamjee | Python in Plain  English">
            <a:extLst>
              <a:ext uri="{FF2B5EF4-FFF2-40B4-BE49-F238E27FC236}">
                <a16:creationId xmlns:a16="http://schemas.microsoft.com/office/drawing/2014/main" id="{63A9471D-84D2-4CB9-8E96-C0EF97652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020" y="1542677"/>
            <a:ext cx="617935" cy="67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35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9AABC5-76C9-420A-A956-77BBA85F663D}"/>
              </a:ext>
            </a:extLst>
          </p:cNvPr>
          <p:cNvSpPr>
            <a:spLocks noGrp="1"/>
          </p:cNvSpPr>
          <p:nvPr>
            <p:ph sz="half" idx="1"/>
          </p:nvPr>
        </p:nvSpPr>
        <p:spPr>
          <a:xfrm>
            <a:off x="1066800" y="1867392"/>
            <a:ext cx="7340082" cy="4348014"/>
          </a:xfrm>
        </p:spPr>
        <p:txBody>
          <a:bodyPr>
            <a:normAutofit/>
          </a:bodyPr>
          <a:lstStyle/>
          <a:p>
            <a:pPr marL="0" indent="0" algn="l">
              <a:spcBef>
                <a:spcPts val="0"/>
              </a:spcBef>
              <a:buNone/>
            </a:pPr>
            <a:r>
              <a:rPr lang="en-US" sz="1100" dirty="0">
                <a:solidFill>
                  <a:srgbClr val="000000"/>
                </a:solidFill>
              </a:rPr>
              <a:t>U</a:t>
            </a:r>
            <a:r>
              <a:rPr lang="en-US" sz="1100" b="0" i="0" dirty="0">
                <a:solidFill>
                  <a:srgbClr val="000000"/>
                </a:solidFill>
                <a:effectLst/>
              </a:rPr>
              <a:t>sing the word frequency list and my own knowledge, I created 23 new word groupings based on similar meanings or sentiments:</a:t>
            </a:r>
          </a:p>
          <a:p>
            <a:pPr algn="l">
              <a:spcBef>
                <a:spcPts val="0"/>
              </a:spcBef>
            </a:pPr>
            <a:endParaRPr lang="en-US" sz="1100" b="0" i="0" dirty="0">
              <a:solidFill>
                <a:srgbClr val="000000"/>
              </a:solidFill>
              <a:effectLst/>
            </a:endParaRPr>
          </a:p>
          <a:p>
            <a:pPr marL="0" indent="0" algn="l">
              <a:spcBef>
                <a:spcPts val="0"/>
              </a:spcBef>
              <a:buNone/>
            </a:pPr>
            <a:r>
              <a:rPr lang="en-US" sz="1100" b="0" i="0" dirty="0">
                <a:solidFill>
                  <a:srgbClr val="000000"/>
                </a:solidFill>
                <a:effectLst/>
              </a:rPr>
              <a:t>I populated each of these lists with words from the descriptions (and variations thereof), and even added synonyms not included to start building a knowledge-base independent of this specific dataset.</a:t>
            </a:r>
          </a:p>
          <a:p>
            <a:pPr algn="l">
              <a:spcBef>
                <a:spcPts val="0"/>
              </a:spcBef>
            </a:pPr>
            <a:endParaRPr lang="en-US" sz="1100" b="0" i="0" dirty="0">
              <a:solidFill>
                <a:srgbClr val="000000"/>
              </a:solidFill>
              <a:effectLst/>
            </a:endParaRPr>
          </a:p>
          <a:p>
            <a:pPr marL="0" indent="0" algn="l">
              <a:spcBef>
                <a:spcPts val="0"/>
              </a:spcBef>
              <a:buNone/>
            </a:pPr>
            <a:endParaRPr lang="en-US" sz="1100" b="0" i="0" dirty="0">
              <a:solidFill>
                <a:srgbClr val="000000"/>
              </a:solidFill>
              <a:effectLst/>
            </a:endParaRPr>
          </a:p>
          <a:p>
            <a:pPr marL="0" indent="0" algn="l">
              <a:spcBef>
                <a:spcPts val="0"/>
              </a:spcBef>
              <a:buNone/>
            </a:pPr>
            <a:endParaRPr lang="en-US" sz="1100" dirty="0">
              <a:solidFill>
                <a:srgbClr val="000000"/>
              </a:solidFill>
            </a:endParaRPr>
          </a:p>
          <a:p>
            <a:pPr marL="0" indent="0" algn="l">
              <a:spcBef>
                <a:spcPts val="0"/>
              </a:spcBef>
              <a:buNone/>
            </a:pPr>
            <a:endParaRPr lang="en-US" sz="1100" b="0" i="0" dirty="0">
              <a:solidFill>
                <a:srgbClr val="000000"/>
              </a:solidFill>
              <a:effectLst/>
            </a:endParaRPr>
          </a:p>
          <a:p>
            <a:pPr marL="0" indent="0" algn="l">
              <a:spcBef>
                <a:spcPts val="0"/>
              </a:spcBef>
              <a:buNone/>
            </a:pPr>
            <a:endParaRPr lang="en-US" sz="1100" dirty="0">
              <a:solidFill>
                <a:srgbClr val="000000"/>
              </a:solidFill>
            </a:endParaRPr>
          </a:p>
          <a:p>
            <a:pPr marL="0" indent="0" algn="l">
              <a:spcBef>
                <a:spcPts val="0"/>
              </a:spcBef>
              <a:buNone/>
            </a:pPr>
            <a:endParaRPr lang="en-US" sz="1100" b="0" i="0" dirty="0">
              <a:solidFill>
                <a:srgbClr val="000000"/>
              </a:solidFill>
              <a:effectLst/>
            </a:endParaRPr>
          </a:p>
          <a:p>
            <a:pPr marL="0" indent="0" algn="l">
              <a:spcBef>
                <a:spcPts val="0"/>
              </a:spcBef>
              <a:buNone/>
            </a:pPr>
            <a:endParaRPr lang="en-US" sz="1100" dirty="0">
              <a:solidFill>
                <a:srgbClr val="000000"/>
              </a:solidFill>
            </a:endParaRPr>
          </a:p>
          <a:p>
            <a:pPr marL="0" indent="0" algn="l">
              <a:spcBef>
                <a:spcPts val="0"/>
              </a:spcBef>
              <a:buNone/>
            </a:pPr>
            <a:endParaRPr lang="en-US" sz="1100" b="0" i="0" dirty="0">
              <a:solidFill>
                <a:srgbClr val="000000"/>
              </a:solidFill>
              <a:effectLst/>
            </a:endParaRPr>
          </a:p>
          <a:p>
            <a:pPr marL="0" indent="0" algn="l">
              <a:spcBef>
                <a:spcPts val="0"/>
              </a:spcBef>
              <a:buNone/>
            </a:pPr>
            <a:endParaRPr lang="en-US" sz="1100" dirty="0">
              <a:solidFill>
                <a:srgbClr val="000000"/>
              </a:solidFill>
            </a:endParaRPr>
          </a:p>
          <a:p>
            <a:pPr marL="0" indent="0" algn="l">
              <a:spcBef>
                <a:spcPts val="0"/>
              </a:spcBef>
              <a:buNone/>
            </a:pPr>
            <a:endParaRPr lang="en-US" sz="1100" b="0" i="0" dirty="0">
              <a:solidFill>
                <a:srgbClr val="000000"/>
              </a:solidFill>
              <a:effectLst/>
            </a:endParaRPr>
          </a:p>
          <a:p>
            <a:pPr marL="0" indent="0" algn="l">
              <a:spcBef>
                <a:spcPts val="0"/>
              </a:spcBef>
              <a:buNone/>
            </a:pPr>
            <a:endParaRPr lang="en-US" sz="1100" dirty="0">
              <a:solidFill>
                <a:srgbClr val="000000"/>
              </a:solidFill>
            </a:endParaRPr>
          </a:p>
          <a:p>
            <a:pPr marL="0" indent="0" algn="l">
              <a:spcBef>
                <a:spcPts val="0"/>
              </a:spcBef>
              <a:buNone/>
            </a:pPr>
            <a:endParaRPr lang="en-US" sz="1100" b="0" i="0" dirty="0">
              <a:solidFill>
                <a:srgbClr val="000000"/>
              </a:solidFill>
              <a:effectLst/>
            </a:endParaRPr>
          </a:p>
          <a:p>
            <a:pPr marL="0" indent="0" algn="l">
              <a:spcBef>
                <a:spcPts val="0"/>
              </a:spcBef>
              <a:buNone/>
            </a:pPr>
            <a:endParaRPr lang="en-US" sz="1100" dirty="0">
              <a:solidFill>
                <a:srgbClr val="000000"/>
              </a:solidFill>
            </a:endParaRPr>
          </a:p>
          <a:p>
            <a:pPr marL="0" indent="0" algn="l">
              <a:spcBef>
                <a:spcPts val="0"/>
              </a:spcBef>
              <a:buNone/>
            </a:pPr>
            <a:endParaRPr lang="en-US" sz="1100" b="0" i="0" dirty="0">
              <a:solidFill>
                <a:srgbClr val="000000"/>
              </a:solidFill>
              <a:effectLst/>
            </a:endParaRPr>
          </a:p>
          <a:p>
            <a:pPr marL="0" indent="0" algn="l">
              <a:spcBef>
                <a:spcPts val="0"/>
              </a:spcBef>
              <a:buNone/>
            </a:pPr>
            <a:endParaRPr lang="en-US" sz="1100" dirty="0">
              <a:solidFill>
                <a:srgbClr val="000000"/>
              </a:solidFill>
            </a:endParaRPr>
          </a:p>
          <a:p>
            <a:pPr marL="0" indent="0" algn="l">
              <a:spcBef>
                <a:spcPts val="0"/>
              </a:spcBef>
              <a:buNone/>
            </a:pPr>
            <a:r>
              <a:rPr lang="en-US" sz="1100" b="0" i="0" dirty="0">
                <a:solidFill>
                  <a:srgbClr val="000000"/>
                </a:solidFill>
                <a:effectLst/>
              </a:rPr>
              <a:t>Created new columns counting how frequently words from the group lists appeared in each listing's description (23 new columns).</a:t>
            </a:r>
          </a:p>
        </p:txBody>
      </p:sp>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Data Wrangling – Text Columns (NLP)</a:t>
            </a:r>
          </a:p>
        </p:txBody>
      </p:sp>
      <p:pic>
        <p:nvPicPr>
          <p:cNvPr id="1026" name="Picture 2">
            <a:extLst>
              <a:ext uri="{FF2B5EF4-FFF2-40B4-BE49-F238E27FC236}">
                <a16:creationId xmlns:a16="http://schemas.microsoft.com/office/drawing/2014/main" id="{83AC98BE-805F-4DCB-A41B-574DE91D9952}"/>
              </a:ext>
            </a:extLst>
          </p:cNvPr>
          <p:cNvPicPr>
            <a:picLocks noChangeAspect="1" noChangeArrowheads="1"/>
          </p:cNvPicPr>
          <p:nvPr/>
        </p:nvPicPr>
        <p:blipFill>
          <a:blip r:embed="rId2"/>
          <a:srcRect/>
          <a:stretch/>
        </p:blipFill>
        <p:spPr bwMode="auto">
          <a:xfrm>
            <a:off x="8635669" y="1891385"/>
            <a:ext cx="2793521" cy="3928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122C8C09-F044-4EF2-ABEF-CDD6982B715A}"/>
              </a:ext>
            </a:extLst>
          </p:cNvPr>
          <p:cNvSpPr txBox="1"/>
          <p:nvPr/>
        </p:nvSpPr>
        <p:spPr>
          <a:xfrm>
            <a:off x="992155" y="3366705"/>
            <a:ext cx="1639078" cy="1754326"/>
          </a:xfrm>
          <a:prstGeom prst="rect">
            <a:avLst/>
          </a:prstGeom>
          <a:noFill/>
        </p:spPr>
        <p:txBody>
          <a:bodyPr wrap="square" numCol="1" rtlCol="0">
            <a:spAutoFit/>
          </a:bodyPr>
          <a:lstStyle/>
          <a:p>
            <a:pPr algn="l">
              <a:spcBef>
                <a:spcPts val="0"/>
              </a:spcBef>
            </a:pPr>
            <a:r>
              <a:rPr lang="en-US" sz="900" b="0" i="0" dirty="0">
                <a:solidFill>
                  <a:srgbClr val="000000"/>
                </a:solidFill>
                <a:effectLst/>
              </a:rPr>
              <a:t>"Big” words </a:t>
            </a:r>
          </a:p>
          <a:p>
            <a:pPr algn="l">
              <a:spcBef>
                <a:spcPts val="0"/>
              </a:spcBef>
            </a:pPr>
            <a:r>
              <a:rPr lang="en-US" sz="900" b="0" i="0" dirty="0">
                <a:solidFill>
                  <a:srgbClr val="000000"/>
                </a:solidFill>
                <a:effectLst/>
              </a:rPr>
              <a:t>"Small" words </a:t>
            </a:r>
          </a:p>
          <a:p>
            <a:pPr algn="l">
              <a:spcBef>
                <a:spcPts val="0"/>
              </a:spcBef>
            </a:pPr>
            <a:r>
              <a:rPr lang="en-US" sz="900" b="0" i="0" dirty="0">
                <a:solidFill>
                  <a:srgbClr val="000000"/>
                </a:solidFill>
                <a:effectLst/>
              </a:rPr>
              <a:t>"Public transit" words </a:t>
            </a:r>
          </a:p>
          <a:p>
            <a:pPr algn="l">
              <a:spcBef>
                <a:spcPts val="0"/>
              </a:spcBef>
            </a:pPr>
            <a:r>
              <a:rPr lang="en-US" sz="900" b="0" i="0" dirty="0">
                <a:solidFill>
                  <a:srgbClr val="000000"/>
                </a:solidFill>
                <a:effectLst/>
              </a:rPr>
              <a:t>"Landmark" words </a:t>
            </a:r>
          </a:p>
          <a:p>
            <a:pPr algn="l">
              <a:spcBef>
                <a:spcPts val="0"/>
              </a:spcBef>
            </a:pPr>
            <a:r>
              <a:rPr lang="en-US" sz="900" b="0" i="0" dirty="0">
                <a:solidFill>
                  <a:srgbClr val="000000"/>
                </a:solidFill>
                <a:effectLst/>
              </a:rPr>
              <a:t>"Nightlife" words </a:t>
            </a:r>
          </a:p>
          <a:p>
            <a:pPr algn="l">
              <a:spcBef>
                <a:spcPts val="0"/>
              </a:spcBef>
            </a:pPr>
            <a:r>
              <a:rPr lang="en-US" sz="900" b="0" i="0" dirty="0">
                <a:solidFill>
                  <a:srgbClr val="000000"/>
                </a:solidFill>
                <a:effectLst/>
              </a:rPr>
              <a:t>"Business" words </a:t>
            </a:r>
          </a:p>
          <a:p>
            <a:pPr algn="l">
              <a:spcBef>
                <a:spcPts val="0"/>
              </a:spcBef>
            </a:pPr>
            <a:r>
              <a:rPr lang="en-US" sz="900" b="0" i="0" dirty="0">
                <a:solidFill>
                  <a:srgbClr val="000000"/>
                </a:solidFill>
                <a:effectLst/>
              </a:rPr>
              <a:t>"Safety" words </a:t>
            </a:r>
          </a:p>
          <a:p>
            <a:pPr algn="l">
              <a:spcBef>
                <a:spcPts val="0"/>
              </a:spcBef>
            </a:pPr>
            <a:r>
              <a:rPr lang="en-US" sz="900" b="0" i="0" dirty="0">
                <a:solidFill>
                  <a:srgbClr val="000000"/>
                </a:solidFill>
                <a:effectLst/>
              </a:rPr>
              <a:t>"View" words </a:t>
            </a:r>
          </a:p>
          <a:p>
            <a:pPr algn="l">
              <a:spcBef>
                <a:spcPts val="0"/>
              </a:spcBef>
            </a:pPr>
            <a:r>
              <a:rPr lang="en-US" sz="900" b="0" i="0" dirty="0">
                <a:solidFill>
                  <a:srgbClr val="000000"/>
                </a:solidFill>
                <a:effectLst/>
              </a:rPr>
              <a:t>"Updates" words</a:t>
            </a:r>
          </a:p>
          <a:p>
            <a:pPr algn="l">
              <a:spcBef>
                <a:spcPts val="0"/>
              </a:spcBef>
            </a:pPr>
            <a:r>
              <a:rPr lang="en-US" sz="900" b="0" i="0" dirty="0">
                <a:solidFill>
                  <a:srgbClr val="000000"/>
                </a:solidFill>
                <a:effectLst/>
              </a:rPr>
              <a:t>"Cleanliness" words</a:t>
            </a:r>
          </a:p>
          <a:p>
            <a:pPr algn="l">
              <a:spcBef>
                <a:spcPts val="0"/>
              </a:spcBef>
            </a:pPr>
            <a:r>
              <a:rPr lang="en-US" sz="900" b="0" i="0" dirty="0">
                <a:solidFill>
                  <a:srgbClr val="000000"/>
                </a:solidFill>
                <a:effectLst/>
              </a:rPr>
              <a:t>"Tourism" words </a:t>
            </a:r>
          </a:p>
          <a:p>
            <a:pPr algn="l">
              <a:spcBef>
                <a:spcPts val="0"/>
              </a:spcBef>
            </a:pPr>
            <a:r>
              <a:rPr lang="en-US" sz="900" b="0" i="0" dirty="0">
                <a:solidFill>
                  <a:srgbClr val="000000"/>
                </a:solidFill>
                <a:effectLst/>
              </a:rPr>
              <a:t>"Relaxation" words </a:t>
            </a:r>
          </a:p>
        </p:txBody>
      </p:sp>
      <p:sp>
        <p:nvSpPr>
          <p:cNvPr id="5" name="TextBox 4">
            <a:extLst>
              <a:ext uri="{FF2B5EF4-FFF2-40B4-BE49-F238E27FC236}">
                <a16:creationId xmlns:a16="http://schemas.microsoft.com/office/drawing/2014/main" id="{2FD99075-4AC3-4104-91F0-51F8532A86C1}"/>
              </a:ext>
            </a:extLst>
          </p:cNvPr>
          <p:cNvSpPr txBox="1"/>
          <p:nvPr/>
        </p:nvSpPr>
        <p:spPr>
          <a:xfrm>
            <a:off x="2351315" y="3366705"/>
            <a:ext cx="2572141" cy="2585323"/>
          </a:xfrm>
          <a:prstGeom prst="rect">
            <a:avLst/>
          </a:prstGeom>
          <a:noFill/>
        </p:spPr>
        <p:txBody>
          <a:bodyPr wrap="square" rtlCol="0">
            <a:spAutoFit/>
          </a:bodyPr>
          <a:lstStyle/>
          <a:p>
            <a:r>
              <a:rPr lang="en-US" sz="900" b="0" i="0" dirty="0">
                <a:solidFill>
                  <a:srgbClr val="000000"/>
                </a:solidFill>
                <a:effectLst/>
              </a:rPr>
              <a:t>Ex: "spacious", "roomy", "wide"</a:t>
            </a:r>
          </a:p>
          <a:p>
            <a:r>
              <a:rPr lang="en-US" sz="900" b="0" i="0" dirty="0">
                <a:solidFill>
                  <a:srgbClr val="000000"/>
                </a:solidFill>
                <a:effectLst/>
              </a:rPr>
              <a:t>Ex: "cozy", "narrow", "minimalist"</a:t>
            </a:r>
          </a:p>
          <a:p>
            <a:r>
              <a:rPr lang="en-US" sz="900" b="0" i="0" dirty="0">
                <a:solidFill>
                  <a:srgbClr val="000000"/>
                </a:solidFill>
                <a:effectLst/>
              </a:rPr>
              <a:t>Ex: "subway", "station", "buses"</a:t>
            </a:r>
          </a:p>
          <a:p>
            <a:r>
              <a:rPr lang="en-US" sz="900" b="0" i="0" dirty="0">
                <a:solidFill>
                  <a:srgbClr val="000000"/>
                </a:solidFill>
                <a:effectLst/>
              </a:rPr>
              <a:t>Ex: "MOMA", "empire", "Chinatown"</a:t>
            </a:r>
          </a:p>
          <a:p>
            <a:r>
              <a:rPr lang="en-US" sz="900" b="0" i="0" dirty="0">
                <a:solidFill>
                  <a:srgbClr val="000000"/>
                </a:solidFill>
                <a:effectLst/>
              </a:rPr>
              <a:t>Ex: "bars", "restaurants", "comedy"</a:t>
            </a:r>
          </a:p>
          <a:p>
            <a:r>
              <a:rPr lang="en-US" sz="900" b="0" i="0" dirty="0">
                <a:solidFill>
                  <a:srgbClr val="000000"/>
                </a:solidFill>
                <a:effectLst/>
              </a:rPr>
              <a:t>Ex: "desk", "laptop", "printer"</a:t>
            </a:r>
          </a:p>
          <a:p>
            <a:r>
              <a:rPr lang="en-US" sz="900" b="0" i="0" dirty="0">
                <a:solidFill>
                  <a:srgbClr val="000000"/>
                </a:solidFill>
                <a:effectLst/>
              </a:rPr>
              <a:t>Ex: "alarm", "safe", "secure"</a:t>
            </a:r>
          </a:p>
          <a:p>
            <a:r>
              <a:rPr lang="en-US" sz="900" b="0" i="0" dirty="0">
                <a:solidFill>
                  <a:srgbClr val="000000"/>
                </a:solidFill>
                <a:effectLst/>
              </a:rPr>
              <a:t>Ex: "overlook", "panorama", "picturesque"</a:t>
            </a:r>
          </a:p>
          <a:p>
            <a:r>
              <a:rPr lang="en-US" sz="900" b="0" i="0" dirty="0">
                <a:solidFill>
                  <a:srgbClr val="000000"/>
                </a:solidFill>
                <a:effectLst/>
              </a:rPr>
              <a:t>Ex: "restored", "upgraded", "remodeled"</a:t>
            </a:r>
          </a:p>
          <a:p>
            <a:r>
              <a:rPr lang="en-US" sz="900" b="0" i="0" dirty="0">
                <a:solidFill>
                  <a:srgbClr val="000000"/>
                </a:solidFill>
                <a:effectLst/>
              </a:rPr>
              <a:t>Ex: "pristine", "uncluttered", "immaculate“</a:t>
            </a:r>
          </a:p>
          <a:p>
            <a:r>
              <a:rPr lang="en-US" sz="900" b="0" i="0" dirty="0">
                <a:solidFill>
                  <a:srgbClr val="000000"/>
                </a:solidFill>
                <a:effectLst/>
              </a:rPr>
              <a:t>Ex: "getaway", "tours", "attractions“</a:t>
            </a:r>
          </a:p>
          <a:p>
            <a:r>
              <a:rPr lang="en-US" sz="900" b="0" i="0" dirty="0">
                <a:solidFill>
                  <a:srgbClr val="000000"/>
                </a:solidFill>
                <a:effectLst/>
              </a:rPr>
              <a:t>Ex: "oasis", "soothing", "quiet"</a:t>
            </a:r>
            <a:endParaRPr lang="en-US" sz="1800" b="0" i="0" dirty="0">
              <a:solidFill>
                <a:srgbClr val="000000"/>
              </a:solidFill>
              <a:effectLst/>
            </a:endParaRPr>
          </a:p>
          <a:p>
            <a:pPr marL="285750" indent="-285750">
              <a:buFontTx/>
              <a:buChar char="-"/>
            </a:pPr>
            <a:endParaRPr lang="en-US" sz="1800" b="0" i="0" dirty="0">
              <a:solidFill>
                <a:srgbClr val="000000"/>
              </a:solidFill>
              <a:effectLst/>
            </a:endParaRPr>
          </a:p>
          <a:p>
            <a:endParaRPr lang="en-US" sz="1800" b="0" i="0" dirty="0">
              <a:solidFill>
                <a:srgbClr val="000000"/>
              </a:solidFill>
              <a:effectLst/>
            </a:endParaRPr>
          </a:p>
          <a:p>
            <a:pPr marL="285750" indent="-285750">
              <a:buFontTx/>
              <a:buChar char="-"/>
            </a:pPr>
            <a:endParaRPr lang="en-US" dirty="0"/>
          </a:p>
        </p:txBody>
      </p:sp>
      <p:sp>
        <p:nvSpPr>
          <p:cNvPr id="7" name="TextBox 6">
            <a:extLst>
              <a:ext uri="{FF2B5EF4-FFF2-40B4-BE49-F238E27FC236}">
                <a16:creationId xmlns:a16="http://schemas.microsoft.com/office/drawing/2014/main" id="{38B477A8-A460-47C0-A45F-D7457A36DE77}"/>
              </a:ext>
            </a:extLst>
          </p:cNvPr>
          <p:cNvSpPr txBox="1"/>
          <p:nvPr/>
        </p:nvSpPr>
        <p:spPr>
          <a:xfrm>
            <a:off x="5982475" y="3366705"/>
            <a:ext cx="2572141" cy="2723823"/>
          </a:xfrm>
          <a:prstGeom prst="rect">
            <a:avLst/>
          </a:prstGeom>
          <a:noFill/>
        </p:spPr>
        <p:txBody>
          <a:bodyPr wrap="square" rtlCol="0">
            <a:spAutoFit/>
          </a:bodyPr>
          <a:lstStyle/>
          <a:p>
            <a:r>
              <a:rPr lang="en-US" sz="900" b="0" i="0" dirty="0">
                <a:solidFill>
                  <a:srgbClr val="000000"/>
                </a:solidFill>
                <a:effectLst/>
              </a:rPr>
              <a:t>Ex: "family-friendly", "child-proof", "toys“</a:t>
            </a:r>
          </a:p>
          <a:p>
            <a:r>
              <a:rPr lang="en-US" sz="900" b="0" i="0" dirty="0">
                <a:solidFill>
                  <a:srgbClr val="000000"/>
                </a:solidFill>
                <a:effectLst/>
              </a:rPr>
              <a:t>Ex: "walkable", "blocks", "minutes“</a:t>
            </a:r>
          </a:p>
          <a:p>
            <a:r>
              <a:rPr lang="en-US" sz="900" b="0" i="0" dirty="0">
                <a:solidFill>
                  <a:srgbClr val="000000"/>
                </a:solidFill>
                <a:effectLst/>
              </a:rPr>
              <a:t>Ex: "romantic", "anniversary", "couples“</a:t>
            </a:r>
          </a:p>
          <a:p>
            <a:r>
              <a:rPr lang="en-US" sz="900" b="0" i="0" dirty="0">
                <a:solidFill>
                  <a:srgbClr val="000000"/>
                </a:solidFill>
                <a:effectLst/>
              </a:rPr>
              <a:t>Ex: "luxurious", "high-end", "designer"</a:t>
            </a:r>
          </a:p>
          <a:p>
            <a:r>
              <a:rPr lang="en-US" sz="900" b="0" i="0" dirty="0">
                <a:solidFill>
                  <a:srgbClr val="000000"/>
                </a:solidFill>
                <a:effectLst/>
              </a:rPr>
              <a:t>Ex: "cultural", "galleries", "community“</a:t>
            </a:r>
          </a:p>
          <a:p>
            <a:r>
              <a:rPr lang="en-US" sz="900" b="0" i="0" dirty="0">
                <a:solidFill>
                  <a:srgbClr val="000000"/>
                </a:solidFill>
                <a:effectLst/>
              </a:rPr>
              <a:t>Ex: "convenient", "accessible", "automatically”</a:t>
            </a:r>
          </a:p>
          <a:p>
            <a:r>
              <a:rPr lang="en-US" sz="900" b="0" i="0" dirty="0">
                <a:solidFill>
                  <a:srgbClr val="000000"/>
                </a:solidFill>
                <a:effectLst/>
              </a:rPr>
              <a:t>Ex: "hipster", "stylish", "trendiest"</a:t>
            </a:r>
          </a:p>
          <a:p>
            <a:r>
              <a:rPr lang="en-US" sz="900" b="0" i="0" dirty="0">
                <a:solidFill>
                  <a:srgbClr val="000000"/>
                </a:solidFill>
                <a:effectLst/>
              </a:rPr>
              <a:t>Ex: "Pre-war", "classical", "original"</a:t>
            </a:r>
          </a:p>
          <a:p>
            <a:r>
              <a:rPr lang="en-US" sz="900" b="0" i="0" dirty="0">
                <a:solidFill>
                  <a:srgbClr val="000000"/>
                </a:solidFill>
                <a:effectLst/>
              </a:rPr>
              <a:t>Ex: "</a:t>
            </a:r>
            <a:r>
              <a:rPr lang="en-US" sz="900" b="0" i="0" dirty="0" err="1">
                <a:solidFill>
                  <a:srgbClr val="000000"/>
                </a:solidFill>
                <a:effectLst/>
              </a:rPr>
              <a:t>parkside</a:t>
            </a:r>
            <a:r>
              <a:rPr lang="en-US" sz="900" b="0" i="0" dirty="0">
                <a:solidFill>
                  <a:srgbClr val="000000"/>
                </a:solidFill>
                <a:effectLst/>
              </a:rPr>
              <a:t>", "tree-lined, "greenery"</a:t>
            </a:r>
          </a:p>
          <a:p>
            <a:r>
              <a:rPr lang="en-US" sz="900" b="0" i="0" dirty="0">
                <a:solidFill>
                  <a:srgbClr val="000000"/>
                </a:solidFill>
                <a:effectLst/>
              </a:rPr>
              <a:t>Ex: "CVS", "supermarket", "boutiques"</a:t>
            </a:r>
          </a:p>
          <a:p>
            <a:r>
              <a:rPr lang="en-US" sz="900" b="0" i="0" dirty="0">
                <a:solidFill>
                  <a:srgbClr val="000000"/>
                </a:solidFill>
                <a:effectLst/>
              </a:rPr>
              <a:t>Ex: "filthy", "cramped", "chaotic"</a:t>
            </a:r>
          </a:p>
          <a:p>
            <a:pPr marL="285750" indent="-285750">
              <a:buFontTx/>
              <a:buChar char="-"/>
            </a:pPr>
            <a:endParaRPr lang="en-US" sz="1800" b="0" i="0" dirty="0">
              <a:solidFill>
                <a:srgbClr val="000000"/>
              </a:solidFill>
              <a:effectLst/>
            </a:endParaRPr>
          </a:p>
          <a:p>
            <a:pPr marL="285750" indent="-285750">
              <a:buFontTx/>
              <a:buChar char="-"/>
            </a:pPr>
            <a:endParaRPr lang="en-US" sz="1800" b="0" i="0" dirty="0">
              <a:solidFill>
                <a:srgbClr val="000000"/>
              </a:solidFill>
              <a:effectLst/>
            </a:endParaRPr>
          </a:p>
          <a:p>
            <a:endParaRPr lang="en-US" sz="1800" b="0" i="0" dirty="0">
              <a:solidFill>
                <a:srgbClr val="000000"/>
              </a:solidFill>
              <a:effectLst/>
            </a:endParaRPr>
          </a:p>
          <a:p>
            <a:pPr marL="285750" indent="-285750">
              <a:buFontTx/>
              <a:buChar char="-"/>
            </a:pPr>
            <a:endParaRPr lang="en-US" dirty="0"/>
          </a:p>
        </p:txBody>
      </p:sp>
      <p:sp>
        <p:nvSpPr>
          <p:cNvPr id="8" name="TextBox 7">
            <a:extLst>
              <a:ext uri="{FF2B5EF4-FFF2-40B4-BE49-F238E27FC236}">
                <a16:creationId xmlns:a16="http://schemas.microsoft.com/office/drawing/2014/main" id="{0AAC8E50-C7CD-48A8-99B7-4135C60CB7CA}"/>
              </a:ext>
            </a:extLst>
          </p:cNvPr>
          <p:cNvSpPr txBox="1"/>
          <p:nvPr/>
        </p:nvSpPr>
        <p:spPr>
          <a:xfrm>
            <a:off x="4797677" y="3366705"/>
            <a:ext cx="1639078" cy="1615827"/>
          </a:xfrm>
          <a:prstGeom prst="rect">
            <a:avLst/>
          </a:prstGeom>
          <a:noFill/>
        </p:spPr>
        <p:txBody>
          <a:bodyPr wrap="square" numCol="1" rtlCol="0">
            <a:spAutoFit/>
          </a:bodyPr>
          <a:lstStyle/>
          <a:p>
            <a:pPr algn="l">
              <a:spcBef>
                <a:spcPts val="0"/>
              </a:spcBef>
            </a:pPr>
            <a:r>
              <a:rPr lang="en-US" sz="900" b="0" i="0" dirty="0">
                <a:solidFill>
                  <a:srgbClr val="000000"/>
                </a:solidFill>
                <a:effectLst/>
              </a:rPr>
              <a:t>"Family" words </a:t>
            </a:r>
          </a:p>
          <a:p>
            <a:pPr algn="l">
              <a:spcBef>
                <a:spcPts val="0"/>
              </a:spcBef>
            </a:pPr>
            <a:r>
              <a:rPr lang="en-US" sz="900" b="0" i="0" dirty="0">
                <a:solidFill>
                  <a:srgbClr val="000000"/>
                </a:solidFill>
                <a:effectLst/>
              </a:rPr>
              <a:t>"Proximity" words </a:t>
            </a:r>
          </a:p>
          <a:p>
            <a:pPr algn="l">
              <a:spcBef>
                <a:spcPts val="0"/>
              </a:spcBef>
            </a:pPr>
            <a:r>
              <a:rPr lang="en-US" sz="900" b="0" i="0" dirty="0">
                <a:solidFill>
                  <a:srgbClr val="000000"/>
                </a:solidFill>
                <a:effectLst/>
              </a:rPr>
              <a:t>"Romance" words </a:t>
            </a:r>
          </a:p>
          <a:p>
            <a:pPr algn="l">
              <a:spcBef>
                <a:spcPts val="0"/>
              </a:spcBef>
            </a:pPr>
            <a:r>
              <a:rPr lang="en-US" sz="900" b="0" i="0" dirty="0">
                <a:solidFill>
                  <a:srgbClr val="000000"/>
                </a:solidFill>
                <a:effectLst/>
              </a:rPr>
              <a:t>"Luxury" words </a:t>
            </a:r>
          </a:p>
          <a:p>
            <a:pPr algn="l">
              <a:spcBef>
                <a:spcPts val="0"/>
              </a:spcBef>
            </a:pPr>
            <a:r>
              <a:rPr lang="en-US" sz="900" b="0" i="0" dirty="0">
                <a:solidFill>
                  <a:srgbClr val="000000"/>
                </a:solidFill>
                <a:effectLst/>
              </a:rPr>
              <a:t>"Culture" words</a:t>
            </a:r>
          </a:p>
          <a:p>
            <a:pPr algn="l">
              <a:spcBef>
                <a:spcPts val="0"/>
              </a:spcBef>
            </a:pPr>
            <a:r>
              <a:rPr lang="en-US" sz="900" b="0" i="0" dirty="0">
                <a:solidFill>
                  <a:srgbClr val="000000"/>
                </a:solidFill>
                <a:effectLst/>
              </a:rPr>
              <a:t>"Ease" words </a:t>
            </a:r>
          </a:p>
          <a:p>
            <a:pPr algn="l">
              <a:spcBef>
                <a:spcPts val="0"/>
              </a:spcBef>
            </a:pPr>
            <a:r>
              <a:rPr lang="en-US" sz="900" b="0" i="0" dirty="0">
                <a:solidFill>
                  <a:srgbClr val="000000"/>
                </a:solidFill>
                <a:effectLst/>
              </a:rPr>
              <a:t>"Hip" words </a:t>
            </a:r>
          </a:p>
          <a:p>
            <a:pPr algn="l">
              <a:spcBef>
                <a:spcPts val="0"/>
              </a:spcBef>
            </a:pPr>
            <a:r>
              <a:rPr lang="en-US" sz="900" b="0" i="0" dirty="0">
                <a:solidFill>
                  <a:srgbClr val="000000"/>
                </a:solidFill>
                <a:effectLst/>
              </a:rPr>
              <a:t>"History" words </a:t>
            </a:r>
          </a:p>
          <a:p>
            <a:pPr algn="l">
              <a:spcBef>
                <a:spcPts val="0"/>
              </a:spcBef>
            </a:pPr>
            <a:r>
              <a:rPr lang="en-US" sz="900" b="0" i="0" dirty="0">
                <a:solidFill>
                  <a:srgbClr val="000000"/>
                </a:solidFill>
                <a:effectLst/>
              </a:rPr>
              <a:t>"Nature" words </a:t>
            </a:r>
          </a:p>
          <a:p>
            <a:pPr algn="l">
              <a:spcBef>
                <a:spcPts val="0"/>
              </a:spcBef>
            </a:pPr>
            <a:r>
              <a:rPr lang="en-US" sz="900" b="0" i="0" dirty="0">
                <a:solidFill>
                  <a:srgbClr val="000000"/>
                </a:solidFill>
                <a:effectLst/>
              </a:rPr>
              <a:t>"Retail" words </a:t>
            </a:r>
          </a:p>
          <a:p>
            <a:pPr algn="l">
              <a:spcBef>
                <a:spcPts val="0"/>
              </a:spcBef>
            </a:pPr>
            <a:r>
              <a:rPr lang="en-US" sz="900" b="0" i="0" dirty="0">
                <a:solidFill>
                  <a:srgbClr val="000000"/>
                </a:solidFill>
                <a:effectLst/>
              </a:rPr>
              <a:t>"Negative" words</a:t>
            </a:r>
            <a:endParaRPr lang="en-US" dirty="0"/>
          </a:p>
        </p:txBody>
      </p:sp>
    </p:spTree>
    <p:extLst>
      <p:ext uri="{BB962C8B-B14F-4D97-AF65-F5344CB8AC3E}">
        <p14:creationId xmlns:p14="http://schemas.microsoft.com/office/powerpoint/2010/main" val="268878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11" end="1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
                                            <p:txEl>
                                              <p:pRg st="4" end="4"/>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
                                            <p:txEl>
                                              <p:pRg st="5" end="5"/>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
                                            <p:txEl>
                                              <p:pRg st="6" end="6"/>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xEl>
                                              <p:pRg st="7" end="7"/>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
                                            <p:txEl>
                                              <p:pRg st="8" end="8"/>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
                                            <p:txEl>
                                              <p:pRg st="9" end="9"/>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
                                            <p:txEl>
                                              <p:pRg st="10" end="10"/>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
                                            <p:txEl>
                                              <p:pRg st="0" end="0"/>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
                                            <p:txEl>
                                              <p:pRg st="1" end="1"/>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
                                            <p:txEl>
                                              <p:pRg st="2" end="2"/>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
                                            <p:txEl>
                                              <p:pRg st="3" end="3"/>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
                                            <p:txEl>
                                              <p:pRg st="4" end="4"/>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
                                            <p:txEl>
                                              <p:pRg st="5" end="5"/>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
                                            <p:txEl>
                                              <p:pRg st="6" end="6"/>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
                                            <p:txEl>
                                              <p:pRg st="7" end="7"/>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
                                            <p:txEl>
                                              <p:pRg st="8" end="8"/>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
                                            <p:txEl>
                                              <p:pRg st="9" end="9"/>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Exploratory Data Analysis – Base Columns</a:t>
            </a:r>
          </a:p>
        </p:txBody>
      </p:sp>
      <p:pic>
        <p:nvPicPr>
          <p:cNvPr id="11" name="Picture 10" descr="Chart, histogram&#10;&#10;Description automatically generated">
            <a:extLst>
              <a:ext uri="{FF2B5EF4-FFF2-40B4-BE49-F238E27FC236}">
                <a16:creationId xmlns:a16="http://schemas.microsoft.com/office/drawing/2014/main" id="{00A25540-0C45-4237-B745-56601BBAB19A}"/>
              </a:ext>
            </a:extLst>
          </p:cNvPr>
          <p:cNvPicPr>
            <a:picLocks noChangeAspect="1"/>
          </p:cNvPicPr>
          <p:nvPr/>
        </p:nvPicPr>
        <p:blipFill>
          <a:blip r:embed="rId2"/>
          <a:stretch>
            <a:fillRect/>
          </a:stretch>
        </p:blipFill>
        <p:spPr>
          <a:xfrm>
            <a:off x="6096000" y="2014194"/>
            <a:ext cx="5476875" cy="3735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Chart, histogram&#10;&#10;Description automatically generated">
            <a:extLst>
              <a:ext uri="{FF2B5EF4-FFF2-40B4-BE49-F238E27FC236}">
                <a16:creationId xmlns:a16="http://schemas.microsoft.com/office/drawing/2014/main" id="{8D6D831B-8B5E-4B5E-BB05-2648F025A03E}"/>
              </a:ext>
            </a:extLst>
          </p:cNvPr>
          <p:cNvPicPr>
            <a:picLocks noChangeAspect="1"/>
          </p:cNvPicPr>
          <p:nvPr/>
        </p:nvPicPr>
        <p:blipFill rotWithShape="1">
          <a:blip r:embed="rId3"/>
          <a:srcRect b="1600"/>
          <a:stretch/>
        </p:blipFill>
        <p:spPr>
          <a:xfrm>
            <a:off x="724892" y="2014194"/>
            <a:ext cx="5154849" cy="3735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8219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B37E-C950-4DB7-A84C-B33BE006EF47}"/>
              </a:ext>
            </a:extLst>
          </p:cNvPr>
          <p:cNvSpPr>
            <a:spLocks noGrp="1"/>
          </p:cNvSpPr>
          <p:nvPr>
            <p:ph type="title"/>
          </p:nvPr>
        </p:nvSpPr>
        <p:spPr/>
        <p:txBody>
          <a:bodyPr/>
          <a:lstStyle/>
          <a:p>
            <a:r>
              <a:rPr lang="en-US" dirty="0"/>
              <a:t>Exploratory Data Analysis – Base Columns</a:t>
            </a:r>
          </a:p>
        </p:txBody>
      </p:sp>
      <p:pic>
        <p:nvPicPr>
          <p:cNvPr id="4" name="Picture 3" descr="Chart, bar chart&#10;&#10;Description automatically generated">
            <a:extLst>
              <a:ext uri="{FF2B5EF4-FFF2-40B4-BE49-F238E27FC236}">
                <a16:creationId xmlns:a16="http://schemas.microsoft.com/office/drawing/2014/main" id="{F8F81A19-4523-4F8D-AD32-74FB1C1F45AF}"/>
              </a:ext>
            </a:extLst>
          </p:cNvPr>
          <p:cNvPicPr>
            <a:picLocks noChangeAspect="1"/>
          </p:cNvPicPr>
          <p:nvPr/>
        </p:nvPicPr>
        <p:blipFill>
          <a:blip r:embed="rId2"/>
          <a:stretch>
            <a:fillRect/>
          </a:stretch>
        </p:blipFill>
        <p:spPr>
          <a:xfrm>
            <a:off x="1028700" y="2014194"/>
            <a:ext cx="10134600" cy="4053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32732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3.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{74F8A976-A611-40FB-91FB-839938A311D5}tf11531919_win32</Template>
  <TotalTime>1675</TotalTime>
  <Words>2471</Words>
  <Application>Microsoft Office PowerPoint</Application>
  <PresentationFormat>Widescreen</PresentationFormat>
  <Paragraphs>227</Paragraphs>
  <Slides>30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Avenir Next LT Pro</vt:lpstr>
      <vt:lpstr>Avenir Next LT Pro Light</vt:lpstr>
      <vt:lpstr>Calibri</vt:lpstr>
      <vt:lpstr>Garamond</vt:lpstr>
      <vt:lpstr>League Spartan</vt:lpstr>
      <vt:lpstr>SavonVTI</vt:lpstr>
      <vt:lpstr>Airbnb property Clustering with unsupervised machine learning  Springboard Data Science Capstone Project</vt:lpstr>
      <vt:lpstr>Problem Statement</vt:lpstr>
      <vt:lpstr>Dataset and Scope</vt:lpstr>
      <vt:lpstr>Data Wrangling – Base Columns</vt:lpstr>
      <vt:lpstr>Data Wrangling – Amenities Column</vt:lpstr>
      <vt:lpstr>Data Wrangling – Text Columns (NLP)</vt:lpstr>
      <vt:lpstr>Data Wrangling – Text Columns (NLP)</vt:lpstr>
      <vt:lpstr>Exploratory Data Analysis – Base Columns</vt:lpstr>
      <vt:lpstr>Exploratory Data Analysis – Base Columns</vt:lpstr>
      <vt:lpstr>Exploratory Data Analysis – Base Columns</vt:lpstr>
      <vt:lpstr>Exploratory Data Analysis – Amenity Column</vt:lpstr>
      <vt:lpstr>Exploratory Data Analysis – Amenity Column</vt:lpstr>
      <vt:lpstr>Exploratory Data Analysis – Text Columns</vt:lpstr>
      <vt:lpstr>Exploratory Data Analysis – Text Columns</vt:lpstr>
      <vt:lpstr>Exploratory Data Analysis – Text Columns</vt:lpstr>
      <vt:lpstr>Exploratory Data Analysis – Text Columns</vt:lpstr>
      <vt:lpstr>Preprocessing</vt:lpstr>
      <vt:lpstr>Preprocessing</vt:lpstr>
      <vt:lpstr>Modeling – KMeans Clustering</vt:lpstr>
      <vt:lpstr>Modeling – KMeans Clustering</vt:lpstr>
      <vt:lpstr>Results Interpretation</vt:lpstr>
      <vt:lpstr>Results Interpretation</vt:lpstr>
      <vt:lpstr>Results Interpretation</vt:lpstr>
      <vt:lpstr>Cluster 0 – “Location Over Amenities”</vt:lpstr>
      <vt:lpstr>Cluster 1 – “Fully-loaded with Amenities”</vt:lpstr>
      <vt:lpstr>Cluster 2 – “Luxury Manhattan”</vt:lpstr>
      <vt:lpstr>Cluster 3 – “Budget-friendly Outside Manhattan”</vt:lpstr>
      <vt:lpstr>Cluster 4 – “Premium Outside Manhattan”</vt:lpstr>
      <vt:lpstr>Recommendations</vt:lpstr>
      <vt:lpstr>Model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property Clustering with unsupervised machine learning  Springboard Data Science Capstone Project</dc:title>
  <dc:creator>Travis Martin</dc:creator>
  <cp:lastModifiedBy>Travis Martin</cp:lastModifiedBy>
  <cp:revision>6</cp:revision>
  <dcterms:created xsi:type="dcterms:W3CDTF">2022-03-19T15:30:51Z</dcterms:created>
  <dcterms:modified xsi:type="dcterms:W3CDTF">2022-03-20T19:26:03Z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